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handoutMasterIdLst>
    <p:handoutMasterId r:id="rId46"/>
  </p:handoutMasterIdLst>
  <p:sldIdLst>
    <p:sldId id="359" r:id="rId3"/>
    <p:sldId id="360" r:id="rId4"/>
    <p:sldId id="454"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51" r:id="rId27"/>
    <p:sldId id="452" r:id="rId28"/>
    <p:sldId id="453" r:id="rId29"/>
    <p:sldId id="373" r:id="rId30"/>
    <p:sldId id="374" r:id="rId31"/>
    <p:sldId id="396" r:id="rId32"/>
    <p:sldId id="397" r:id="rId33"/>
    <p:sldId id="398" r:id="rId34"/>
    <p:sldId id="399" r:id="rId35"/>
    <p:sldId id="400" r:id="rId36"/>
    <p:sldId id="401" r:id="rId37"/>
    <p:sldId id="402" r:id="rId38"/>
    <p:sldId id="403" r:id="rId39"/>
    <p:sldId id="404" r:id="rId40"/>
    <p:sldId id="405" r:id="rId41"/>
    <p:sldId id="406" r:id="rId42"/>
    <p:sldId id="427" r:id="rId43"/>
    <p:sldId id="429" r:id="rId44"/>
  </p:sldIdLst>
  <p:sldSz cx="12192000" cy="6858000"/>
  <p:notesSz cx="6858000" cy="9144000"/>
  <p:embeddedFontLst>
    <p:embeddedFont>
      <p:font typeface="汉仪雅酷黑 75W" panose="020B0804020202020204" charset="-122"/>
      <p:regular r:id="rId50"/>
    </p:embeddedFont>
    <p:embeddedFont>
      <p:font typeface="汉仪旗黑-55简" panose="00020600040101010101" charset="-128"/>
      <p:regular r:id="rId51"/>
    </p:embeddedFont>
    <p:embeddedFont>
      <p:font typeface="微软雅黑" charset="0"/>
      <p:regular r:id="rId52"/>
    </p:embeddedFont>
    <p:embeddedFont>
      <p:font typeface="Calibri" panose="020F0502020204030204" charset="0"/>
      <p:regular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94660"/>
  </p:normalViewPr>
  <p:slideViewPr>
    <p:cSldViewPr snapToGrid="0">
      <p:cViewPr>
        <p:scale>
          <a:sx n="75" d="100"/>
          <a:sy n="75" d="100"/>
        </p:scale>
        <p:origin x="1662"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F82D5-C359-43D1-A892-13561998A4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2ACD1-9062-48A5-A6C4-03D2A2382A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99DD4-9382-4405-8ED2-14FD8D96A64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03E7A-A929-4279-9A47-2D7DAED594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tags" Target="../tags/tag12.xml"/><Relationship Id="rId2" Type="http://schemas.openxmlformats.org/officeDocument/2006/relationships/image" Target="../media/image55.png"/><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57.png"/><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slideLayout" Target="../slideLayouts/slideLayout1.xml"/><Relationship Id="rId10" Type="http://schemas.openxmlformats.org/officeDocument/2006/relationships/image" Target="../media/image58.png"/><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62.png"/><Relationship Id="rId7" Type="http://schemas.openxmlformats.org/officeDocument/2006/relationships/tags" Target="../tags/tag27.xml"/><Relationship Id="rId6" Type="http://schemas.openxmlformats.org/officeDocument/2006/relationships/image" Target="../media/image61.png"/><Relationship Id="rId5" Type="http://schemas.openxmlformats.org/officeDocument/2006/relationships/tags" Target="../tags/tag26.xml"/><Relationship Id="rId4" Type="http://schemas.openxmlformats.org/officeDocument/2006/relationships/image" Target="../media/image60.png"/><Relationship Id="rId3" Type="http://schemas.openxmlformats.org/officeDocument/2006/relationships/tags" Target="../tags/tag25.xml"/><Relationship Id="rId2" Type="http://schemas.openxmlformats.org/officeDocument/2006/relationships/image" Target="../media/image59.png"/><Relationship Id="rId17" Type="http://schemas.openxmlformats.org/officeDocument/2006/relationships/slideLayout" Target="../slideLayouts/slideLayout1.xml"/><Relationship Id="rId16" Type="http://schemas.openxmlformats.org/officeDocument/2006/relationships/image" Target="../media/image66.png"/><Relationship Id="rId15" Type="http://schemas.openxmlformats.org/officeDocument/2006/relationships/tags" Target="../tags/tag31.xml"/><Relationship Id="rId14" Type="http://schemas.openxmlformats.org/officeDocument/2006/relationships/image" Target="../media/image65.png"/><Relationship Id="rId13" Type="http://schemas.openxmlformats.org/officeDocument/2006/relationships/tags" Target="../tags/tag30.xml"/><Relationship Id="rId12" Type="http://schemas.openxmlformats.org/officeDocument/2006/relationships/image" Target="../media/image64.png"/><Relationship Id="rId11" Type="http://schemas.openxmlformats.org/officeDocument/2006/relationships/tags" Target="../tags/tag29.xml"/><Relationship Id="rId10" Type="http://schemas.openxmlformats.org/officeDocument/2006/relationships/image" Target="../media/image63.png"/><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69.png"/><Relationship Id="rId5" Type="http://schemas.openxmlformats.org/officeDocument/2006/relationships/tags" Target="../tags/tag34.xml"/><Relationship Id="rId4" Type="http://schemas.openxmlformats.org/officeDocument/2006/relationships/image" Target="../media/image68.png"/><Relationship Id="rId3" Type="http://schemas.openxmlformats.org/officeDocument/2006/relationships/tags" Target="../tags/tag33.xml"/><Relationship Id="rId2" Type="http://schemas.openxmlformats.org/officeDocument/2006/relationships/image" Target="../media/image67.png"/><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tags" Target="../tags/tag39.xml"/><Relationship Id="rId4" Type="http://schemas.openxmlformats.org/officeDocument/2006/relationships/image" Target="../media/image71.png"/><Relationship Id="rId3" Type="http://schemas.openxmlformats.org/officeDocument/2006/relationships/tags" Target="../tags/tag38.xml"/><Relationship Id="rId2" Type="http://schemas.openxmlformats.org/officeDocument/2006/relationships/image" Target="../media/image70.png"/><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tags" Target="../tags/tag42.xml"/><Relationship Id="rId4" Type="http://schemas.openxmlformats.org/officeDocument/2006/relationships/image" Target="../media/image74.png"/><Relationship Id="rId3" Type="http://schemas.openxmlformats.org/officeDocument/2006/relationships/tags" Target="../tags/tag41.xml"/><Relationship Id="rId2" Type="http://schemas.openxmlformats.org/officeDocument/2006/relationships/image" Target="../media/image73.png"/><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tags" Target="../tags/tag44.xml"/><Relationship Id="rId2" Type="http://schemas.openxmlformats.org/officeDocument/2006/relationships/image" Target="../media/image76.png"/><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tags" Target="../tags/tag47.xml"/><Relationship Id="rId4" Type="http://schemas.openxmlformats.org/officeDocument/2006/relationships/image" Target="../media/image79.png"/><Relationship Id="rId3" Type="http://schemas.openxmlformats.org/officeDocument/2006/relationships/tags" Target="../tags/tag46.xml"/><Relationship Id="rId2" Type="http://schemas.openxmlformats.org/officeDocument/2006/relationships/image" Target="../media/image78.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tags" Target="../tags/tag56.xml"/><Relationship Id="rId4" Type="http://schemas.openxmlformats.org/officeDocument/2006/relationships/image" Target="../media/image84.png"/><Relationship Id="rId3" Type="http://schemas.openxmlformats.org/officeDocument/2006/relationships/tags" Target="../tags/tag55.xml"/><Relationship Id="rId2" Type="http://schemas.openxmlformats.org/officeDocument/2006/relationships/image" Target="../media/image83.png"/><Relationship Id="rId1" Type="http://schemas.openxmlformats.org/officeDocument/2006/relationships/tags" Target="../tags/tag54.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79548" y="3134282"/>
            <a:ext cx="2006259" cy="4105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Docer Falling Dust PPT demo"/>
          <p:cNvSpPr/>
          <p:nvPr>
            <p:custDataLst>
              <p:tags r:id="rId1"/>
            </p:custDataLst>
          </p:nvPr>
        </p:nvSpPr>
        <p:spPr>
          <a:xfrm>
            <a:off x="714750" y="1696404"/>
            <a:ext cx="6336665" cy="768350"/>
          </a:xfrm>
          <a:prstGeom prst="rect">
            <a:avLst/>
          </a:prstGeom>
        </p:spPr>
        <p:txBody>
          <a:bodyPr wrap="none">
            <a:spAutoFit/>
          </a:bodyPr>
          <a:lstStyle/>
          <a:p>
            <a:pPr algn="ctr"/>
            <a:r>
              <a:rPr lang="zh-CN" altLang="en-US" sz="4400" b="1" dirty="0" smtClean="0">
                <a:solidFill>
                  <a:schemeClr val="tx1">
                    <a:lumMod val="85000"/>
                    <a:lumOff val="15000"/>
                  </a:schemeClr>
                </a:solidFill>
                <a:latin typeface="黑体" charset="0"/>
                <a:ea typeface="黑体" charset="0"/>
                <a:sym typeface="Arial" panose="020B0604020202090204" pitchFamily="34" charset="0"/>
              </a:rPr>
              <a:t>统计分析与建模期末汇报</a:t>
            </a:r>
            <a:endParaRPr lang="zh-CN" altLang="en-US" sz="4400" b="1" dirty="0" smtClean="0">
              <a:solidFill>
                <a:schemeClr val="tx1">
                  <a:lumMod val="85000"/>
                  <a:lumOff val="15000"/>
                </a:schemeClr>
              </a:solidFill>
              <a:latin typeface="黑体" charset="0"/>
              <a:ea typeface="黑体" charset="0"/>
              <a:sym typeface="Arial" panose="020B0604020202090204" pitchFamily="34" charset="0"/>
            </a:endParaRPr>
          </a:p>
        </p:txBody>
      </p:sp>
      <p:sp>
        <p:nvSpPr>
          <p:cNvPr id="6" name="Docer Falling Dust PPT demo"/>
          <p:cNvSpPr/>
          <p:nvPr>
            <p:custDataLst>
              <p:tags r:id="rId2"/>
            </p:custDataLst>
          </p:nvPr>
        </p:nvSpPr>
        <p:spPr>
          <a:xfrm>
            <a:off x="894395" y="3149826"/>
            <a:ext cx="2139288" cy="368300"/>
          </a:xfrm>
          <a:prstGeom prst="rect">
            <a:avLst/>
          </a:prstGeom>
        </p:spPr>
        <p:txBody>
          <a:bodyPr wrap="square">
            <a:spAutoFit/>
          </a:bodyPr>
          <a:lstStyle/>
          <a:p>
            <a:pPr algn="ctr" fontAlgn="auto">
              <a:spcBef>
                <a:spcPts val="0"/>
              </a:spcBef>
              <a:spcAft>
                <a:spcPts val="0"/>
              </a:spcAft>
              <a:defRPr/>
            </a:pP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汇报人</a:t>
            </a: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a:t>
            </a:r>
            <a:r>
              <a:rPr lang="zh-CN" altLang="en-US" kern="0" dirty="0" smtClean="0">
                <a:solidFill>
                  <a:schemeClr val="bg1"/>
                </a:solidFill>
                <a:latin typeface="黑体" charset="0"/>
                <a:ea typeface="黑体" charset="0"/>
                <a:cs typeface="黑体" charset="0"/>
                <a:sym typeface="Arial" panose="020B0604020202090204" pitchFamily="34" charset="0"/>
              </a:rPr>
              <a:t>第</a:t>
            </a:r>
            <a:r>
              <a:rPr lang="en-US" altLang="zh-CN" kern="0" dirty="0" smtClean="0">
                <a:solidFill>
                  <a:schemeClr val="bg1"/>
                </a:solidFill>
                <a:latin typeface="黑体" charset="0"/>
                <a:ea typeface="黑体" charset="0"/>
                <a:cs typeface="黑体" charset="0"/>
                <a:sym typeface="Arial" panose="020B0604020202090204" pitchFamily="34" charset="0"/>
              </a:rPr>
              <a:t>9</a:t>
            </a:r>
            <a:r>
              <a:rPr lang="zh-CN" altLang="en-US" kern="0" dirty="0" smtClean="0">
                <a:solidFill>
                  <a:schemeClr val="bg1"/>
                </a:solidFill>
                <a:latin typeface="黑体" charset="0"/>
                <a:ea typeface="黑体" charset="0"/>
                <a:cs typeface="黑体" charset="0"/>
                <a:sym typeface="Arial" panose="020B0604020202090204" pitchFamily="34" charset="0"/>
              </a:rPr>
              <a:t>小组</a:t>
            </a:r>
            <a:endParaRPr lang="zh-CN" altLang="en-US" kern="0" dirty="0" smtClean="0">
              <a:solidFill>
                <a:schemeClr val="bg1"/>
              </a:solidFill>
              <a:latin typeface="黑体" charset="0"/>
              <a:ea typeface="黑体" charset="0"/>
              <a:cs typeface="黑体" charset="0"/>
              <a:sym typeface="Arial" panose="020B0604020202090204" pitchFamily="34" charset="0"/>
            </a:endParaRPr>
          </a:p>
        </p:txBody>
      </p:sp>
      <p:grpSp>
        <p:nvGrpSpPr>
          <p:cNvPr id="10" name="Docer Falling Dust PPT demo"/>
          <p:cNvGrpSpPr>
            <a:grpSpLocks noChangeAspect="1"/>
          </p:cNvGrpSpPr>
          <p:nvPr/>
        </p:nvGrpSpPr>
        <p:grpSpPr bwMode="auto">
          <a:xfrm>
            <a:off x="7023101" y="1222135"/>
            <a:ext cx="4378962" cy="4383689"/>
            <a:chOff x="4269" y="662"/>
            <a:chExt cx="2779" cy="2782"/>
          </a:xfrm>
        </p:grpSpPr>
        <p:sp>
          <p:nvSpPr>
            <p:cNvPr id="12" name="Freeform 5"/>
            <p:cNvSpPr/>
            <p:nvPr/>
          </p:nvSpPr>
          <p:spPr bwMode="auto">
            <a:xfrm>
              <a:off x="4394" y="662"/>
              <a:ext cx="1450" cy="1362"/>
            </a:xfrm>
            <a:custGeom>
              <a:avLst/>
              <a:gdLst>
                <a:gd name="T0" fmla="*/ 15432 w 18327"/>
                <a:gd name="T1" fmla="*/ 6519 h 17195"/>
                <a:gd name="T2" fmla="*/ 18327 w 18327"/>
                <a:gd name="T3" fmla="*/ 3328 h 17195"/>
                <a:gd name="T4" fmla="*/ 15321 w 18327"/>
                <a:gd name="T5" fmla="*/ 0 h 17195"/>
                <a:gd name="T6" fmla="*/ 15321 w 18327"/>
                <a:gd name="T7" fmla="*/ 1292 h 17195"/>
                <a:gd name="T8" fmla="*/ 0 w 18327"/>
                <a:gd name="T9" fmla="*/ 16795 h 17195"/>
                <a:gd name="T10" fmla="*/ 1746 w 18327"/>
                <a:gd name="T11" fmla="*/ 15219 h 17195"/>
                <a:gd name="T12" fmla="*/ 1766 w 18327"/>
                <a:gd name="T13" fmla="*/ 15236 h 17195"/>
                <a:gd name="T14" fmla="*/ 1746 w 18327"/>
                <a:gd name="T15" fmla="*/ 15219 h 17195"/>
                <a:gd name="T16" fmla="*/ 2984 w 18327"/>
                <a:gd name="T17" fmla="*/ 16341 h 17195"/>
                <a:gd name="T18" fmla="*/ 3924 w 18327"/>
                <a:gd name="T19" fmla="*/ 17195 h 17195"/>
                <a:gd name="T20" fmla="*/ 15432 w 18327"/>
                <a:gd name="T21" fmla="*/ 5512 h 17195"/>
                <a:gd name="T22" fmla="*/ 15458 w 18327"/>
                <a:gd name="T23" fmla="*/ 5515 h 17195"/>
                <a:gd name="T24" fmla="*/ 15432 w 18327"/>
                <a:gd name="T25" fmla="*/ 6519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7" h="17195">
                  <a:moveTo>
                    <a:pt x="15432" y="6519"/>
                  </a:moveTo>
                  <a:lnTo>
                    <a:pt x="18327" y="3328"/>
                  </a:lnTo>
                  <a:lnTo>
                    <a:pt x="15321" y="0"/>
                  </a:lnTo>
                  <a:lnTo>
                    <a:pt x="15321" y="1292"/>
                  </a:lnTo>
                  <a:cubicBezTo>
                    <a:pt x="15321" y="1292"/>
                    <a:pt x="559" y="2331"/>
                    <a:pt x="0" y="16795"/>
                  </a:cubicBezTo>
                  <a:lnTo>
                    <a:pt x="1746" y="15219"/>
                  </a:lnTo>
                  <a:lnTo>
                    <a:pt x="1766" y="15236"/>
                  </a:lnTo>
                  <a:lnTo>
                    <a:pt x="1746" y="15219"/>
                  </a:lnTo>
                  <a:lnTo>
                    <a:pt x="2984" y="16341"/>
                  </a:lnTo>
                  <a:lnTo>
                    <a:pt x="3924" y="17195"/>
                  </a:lnTo>
                  <a:cubicBezTo>
                    <a:pt x="4114" y="10886"/>
                    <a:pt x="9147" y="5794"/>
                    <a:pt x="15432" y="5512"/>
                  </a:cubicBezTo>
                  <a:cubicBezTo>
                    <a:pt x="15449" y="5511"/>
                    <a:pt x="15458" y="5510"/>
                    <a:pt x="15458" y="5515"/>
                  </a:cubicBezTo>
                  <a:lnTo>
                    <a:pt x="15432" y="65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3" name="Oval 6"/>
            <p:cNvSpPr>
              <a:spLocks noChangeArrowheads="1"/>
            </p:cNvSpPr>
            <p:nvPr/>
          </p:nvSpPr>
          <p:spPr bwMode="auto">
            <a:xfrm>
              <a:off x="4704" y="1098"/>
              <a:ext cx="1909" cy="19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4" name="Freeform 7"/>
            <p:cNvSpPr/>
            <p:nvPr/>
          </p:nvSpPr>
          <p:spPr bwMode="auto">
            <a:xfrm>
              <a:off x="5676" y="2283"/>
              <a:ext cx="655" cy="725"/>
            </a:xfrm>
            <a:custGeom>
              <a:avLst/>
              <a:gdLst>
                <a:gd name="T0" fmla="*/ 0 w 8281"/>
                <a:gd name="T1" fmla="*/ 1138 h 9155"/>
                <a:gd name="T2" fmla="*/ 0 w 8281"/>
                <a:gd name="T3" fmla="*/ 9155 h 9155"/>
                <a:gd name="T4" fmla="*/ 8281 w 8281"/>
                <a:gd name="T5" fmla="*/ 5654 h 9155"/>
                <a:gd name="T6" fmla="*/ 2687 w 8281"/>
                <a:gd name="T7" fmla="*/ 0 h 9155"/>
                <a:gd name="T8" fmla="*/ 0 w 8281"/>
                <a:gd name="T9" fmla="*/ 1138 h 9155"/>
              </a:gdLst>
              <a:ahLst/>
              <a:cxnLst>
                <a:cxn ang="0">
                  <a:pos x="T0" y="T1"/>
                </a:cxn>
                <a:cxn ang="0">
                  <a:pos x="T2" y="T3"/>
                </a:cxn>
                <a:cxn ang="0">
                  <a:pos x="T4" y="T5"/>
                </a:cxn>
                <a:cxn ang="0">
                  <a:pos x="T6" y="T7"/>
                </a:cxn>
                <a:cxn ang="0">
                  <a:pos x="T8" y="T9"/>
                </a:cxn>
              </a:cxnLst>
              <a:rect l="0" t="0" r="r" b="b"/>
              <a:pathLst>
                <a:path w="8281" h="9155">
                  <a:moveTo>
                    <a:pt x="0" y="1138"/>
                  </a:moveTo>
                  <a:lnTo>
                    <a:pt x="0" y="9155"/>
                  </a:lnTo>
                  <a:cubicBezTo>
                    <a:pt x="3108" y="9052"/>
                    <a:pt x="5904" y="8001"/>
                    <a:pt x="8281" y="5654"/>
                  </a:cubicBezTo>
                  <a:lnTo>
                    <a:pt x="2687" y="0"/>
                  </a:lnTo>
                  <a:cubicBezTo>
                    <a:pt x="1985" y="661"/>
                    <a:pt x="1043" y="1085"/>
                    <a:pt x="0" y="1138"/>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5" name="Freeform 8"/>
            <p:cNvSpPr/>
            <p:nvPr/>
          </p:nvSpPr>
          <p:spPr bwMode="auto">
            <a:xfrm>
              <a:off x="5901" y="2053"/>
              <a:ext cx="712" cy="663"/>
            </a:xfrm>
            <a:custGeom>
              <a:avLst/>
              <a:gdLst>
                <a:gd name="T0" fmla="*/ 0 w 9001"/>
                <a:gd name="T1" fmla="*/ 2754 h 8375"/>
                <a:gd name="T2" fmla="*/ 5621 w 9001"/>
                <a:gd name="T3" fmla="*/ 8375 h 8375"/>
                <a:gd name="T4" fmla="*/ 9001 w 9001"/>
                <a:gd name="T5" fmla="*/ 43 h 8375"/>
                <a:gd name="T6" fmla="*/ 1113 w 9001"/>
                <a:gd name="T7" fmla="*/ 0 h 8375"/>
                <a:gd name="T8" fmla="*/ 1113 w 9001"/>
                <a:gd name="T9" fmla="*/ 3 h 8375"/>
                <a:gd name="T10" fmla="*/ 0 w 9001"/>
                <a:gd name="T11" fmla="*/ 2754 h 8375"/>
              </a:gdLst>
              <a:ahLst/>
              <a:cxnLst>
                <a:cxn ang="0">
                  <a:pos x="T0" y="T1"/>
                </a:cxn>
                <a:cxn ang="0">
                  <a:pos x="T2" y="T3"/>
                </a:cxn>
                <a:cxn ang="0">
                  <a:pos x="T4" y="T5"/>
                </a:cxn>
                <a:cxn ang="0">
                  <a:pos x="T6" y="T7"/>
                </a:cxn>
                <a:cxn ang="0">
                  <a:pos x="T8" y="T9"/>
                </a:cxn>
                <a:cxn ang="0">
                  <a:pos x="T10" y="T11"/>
                </a:cxn>
              </a:cxnLst>
              <a:rect l="0" t="0" r="r" b="b"/>
              <a:pathLst>
                <a:path w="9001" h="8375">
                  <a:moveTo>
                    <a:pt x="0" y="2754"/>
                  </a:moveTo>
                  <a:lnTo>
                    <a:pt x="5621" y="8375"/>
                  </a:lnTo>
                  <a:cubicBezTo>
                    <a:pt x="7746" y="6104"/>
                    <a:pt x="8980" y="3383"/>
                    <a:pt x="9001" y="43"/>
                  </a:cubicBezTo>
                  <a:lnTo>
                    <a:pt x="1113" y="0"/>
                  </a:lnTo>
                  <a:lnTo>
                    <a:pt x="1113" y="3"/>
                  </a:lnTo>
                  <a:cubicBezTo>
                    <a:pt x="1113" y="1065"/>
                    <a:pt x="690" y="2032"/>
                    <a:pt x="0" y="27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6" name="Freeform 9"/>
            <p:cNvSpPr/>
            <p:nvPr/>
          </p:nvSpPr>
          <p:spPr bwMode="auto">
            <a:xfrm>
              <a:off x="5888" y="1380"/>
              <a:ext cx="724" cy="655"/>
            </a:xfrm>
            <a:custGeom>
              <a:avLst/>
              <a:gdLst>
                <a:gd name="T0" fmla="*/ 1264 w 9155"/>
                <a:gd name="T1" fmla="*/ 8281 h 8281"/>
                <a:gd name="T2" fmla="*/ 9155 w 9155"/>
                <a:gd name="T3" fmla="*/ 8281 h 8281"/>
                <a:gd name="T4" fmla="*/ 5654 w 9155"/>
                <a:gd name="T5" fmla="*/ 0 h 8281"/>
                <a:gd name="T6" fmla="*/ 0 w 9155"/>
                <a:gd name="T7" fmla="*/ 5593 h 8281"/>
                <a:gd name="T8" fmla="*/ 1264 w 9155"/>
                <a:gd name="T9" fmla="*/ 8281 h 8281"/>
              </a:gdLst>
              <a:ahLst/>
              <a:cxnLst>
                <a:cxn ang="0">
                  <a:pos x="T0" y="T1"/>
                </a:cxn>
                <a:cxn ang="0">
                  <a:pos x="T2" y="T3"/>
                </a:cxn>
                <a:cxn ang="0">
                  <a:pos x="T4" y="T5"/>
                </a:cxn>
                <a:cxn ang="0">
                  <a:pos x="T6" y="T7"/>
                </a:cxn>
                <a:cxn ang="0">
                  <a:pos x="T8" y="T9"/>
                </a:cxn>
              </a:cxnLst>
              <a:rect l="0" t="0" r="r" b="b"/>
              <a:pathLst>
                <a:path w="9155" h="8281">
                  <a:moveTo>
                    <a:pt x="1264" y="8281"/>
                  </a:moveTo>
                  <a:lnTo>
                    <a:pt x="9155" y="8281"/>
                  </a:lnTo>
                  <a:cubicBezTo>
                    <a:pt x="9052" y="5172"/>
                    <a:pt x="8001" y="2376"/>
                    <a:pt x="5654" y="0"/>
                  </a:cubicBezTo>
                  <a:lnTo>
                    <a:pt x="0" y="5593"/>
                  </a:lnTo>
                  <a:cubicBezTo>
                    <a:pt x="732" y="6281"/>
                    <a:pt x="1206" y="7228"/>
                    <a:pt x="1264" y="8281"/>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7" name="Freeform 10"/>
            <p:cNvSpPr/>
            <p:nvPr/>
          </p:nvSpPr>
          <p:spPr bwMode="auto">
            <a:xfrm>
              <a:off x="5658" y="1098"/>
              <a:ext cx="663" cy="713"/>
            </a:xfrm>
            <a:custGeom>
              <a:avLst/>
              <a:gdLst>
                <a:gd name="T0" fmla="*/ 2744 w 8375"/>
                <a:gd name="T1" fmla="*/ 9010 h 9010"/>
                <a:gd name="T2" fmla="*/ 8375 w 8375"/>
                <a:gd name="T3" fmla="*/ 3379 h 9010"/>
                <a:gd name="T4" fmla="*/ 43 w 8375"/>
                <a:gd name="T5" fmla="*/ 0 h 9010"/>
                <a:gd name="T6" fmla="*/ 0 w 8375"/>
                <a:gd name="T7" fmla="*/ 8015 h 9010"/>
                <a:gd name="T8" fmla="*/ 3 w 8375"/>
                <a:gd name="T9" fmla="*/ 8015 h 9010"/>
                <a:gd name="T10" fmla="*/ 2744 w 8375"/>
                <a:gd name="T11" fmla="*/ 9010 h 9010"/>
              </a:gdLst>
              <a:ahLst/>
              <a:cxnLst>
                <a:cxn ang="0">
                  <a:pos x="T0" y="T1"/>
                </a:cxn>
                <a:cxn ang="0">
                  <a:pos x="T2" y="T3"/>
                </a:cxn>
                <a:cxn ang="0">
                  <a:pos x="T4" y="T5"/>
                </a:cxn>
                <a:cxn ang="0">
                  <a:pos x="T6" y="T7"/>
                </a:cxn>
                <a:cxn ang="0">
                  <a:pos x="T8" y="T9"/>
                </a:cxn>
                <a:cxn ang="0">
                  <a:pos x="T10" y="T11"/>
                </a:cxn>
              </a:cxnLst>
              <a:rect l="0" t="0" r="r" b="b"/>
              <a:pathLst>
                <a:path w="8375" h="9010">
                  <a:moveTo>
                    <a:pt x="2744" y="9010"/>
                  </a:moveTo>
                  <a:lnTo>
                    <a:pt x="8375" y="3379"/>
                  </a:lnTo>
                  <a:cubicBezTo>
                    <a:pt x="6104" y="1254"/>
                    <a:pt x="3383" y="21"/>
                    <a:pt x="43" y="0"/>
                  </a:cubicBezTo>
                  <a:lnTo>
                    <a:pt x="0" y="8015"/>
                  </a:lnTo>
                  <a:lnTo>
                    <a:pt x="3" y="8015"/>
                  </a:lnTo>
                  <a:cubicBezTo>
                    <a:pt x="1052" y="8015"/>
                    <a:pt x="2011" y="8390"/>
                    <a:pt x="2744" y="90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8" name="Freeform 11"/>
            <p:cNvSpPr/>
            <p:nvPr/>
          </p:nvSpPr>
          <p:spPr bwMode="auto">
            <a:xfrm>
              <a:off x="4986" y="1098"/>
              <a:ext cx="655" cy="725"/>
            </a:xfrm>
            <a:custGeom>
              <a:avLst/>
              <a:gdLst>
                <a:gd name="T0" fmla="*/ 8281 w 8281"/>
                <a:gd name="T1" fmla="*/ 8017 h 9156"/>
                <a:gd name="T2" fmla="*/ 8281 w 8281"/>
                <a:gd name="T3" fmla="*/ 0 h 9156"/>
                <a:gd name="T4" fmla="*/ 0 w 8281"/>
                <a:gd name="T5" fmla="*/ 3502 h 9156"/>
                <a:gd name="T6" fmla="*/ 5593 w 8281"/>
                <a:gd name="T7" fmla="*/ 9156 h 9156"/>
                <a:gd name="T8" fmla="*/ 8281 w 8281"/>
                <a:gd name="T9" fmla="*/ 8017 h 9156"/>
              </a:gdLst>
              <a:ahLst/>
              <a:cxnLst>
                <a:cxn ang="0">
                  <a:pos x="T0" y="T1"/>
                </a:cxn>
                <a:cxn ang="0">
                  <a:pos x="T2" y="T3"/>
                </a:cxn>
                <a:cxn ang="0">
                  <a:pos x="T4" y="T5"/>
                </a:cxn>
                <a:cxn ang="0">
                  <a:pos x="T6" y="T7"/>
                </a:cxn>
                <a:cxn ang="0">
                  <a:pos x="T8" y="T9"/>
                </a:cxn>
              </a:cxnLst>
              <a:rect l="0" t="0" r="r" b="b"/>
              <a:pathLst>
                <a:path w="8281" h="9156">
                  <a:moveTo>
                    <a:pt x="8281" y="8017"/>
                  </a:moveTo>
                  <a:lnTo>
                    <a:pt x="8281" y="0"/>
                  </a:lnTo>
                  <a:cubicBezTo>
                    <a:pt x="5172" y="103"/>
                    <a:pt x="2376" y="1155"/>
                    <a:pt x="0" y="3502"/>
                  </a:cubicBezTo>
                  <a:lnTo>
                    <a:pt x="5593" y="9156"/>
                  </a:lnTo>
                  <a:cubicBezTo>
                    <a:pt x="6296" y="8494"/>
                    <a:pt x="7237" y="8070"/>
                    <a:pt x="8281" y="80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9" name="Freeform 12"/>
            <p:cNvSpPr/>
            <p:nvPr/>
          </p:nvSpPr>
          <p:spPr bwMode="auto">
            <a:xfrm>
              <a:off x="4704" y="1390"/>
              <a:ext cx="712" cy="663"/>
            </a:xfrm>
            <a:custGeom>
              <a:avLst/>
              <a:gdLst>
                <a:gd name="T0" fmla="*/ 9000 w 9000"/>
                <a:gd name="T1" fmla="*/ 5621 h 8374"/>
                <a:gd name="T2" fmla="*/ 3379 w 9000"/>
                <a:gd name="T3" fmla="*/ 0 h 8374"/>
                <a:gd name="T4" fmla="*/ 0 w 9000"/>
                <a:gd name="T5" fmla="*/ 8331 h 8374"/>
                <a:gd name="T6" fmla="*/ 7888 w 9000"/>
                <a:gd name="T7" fmla="*/ 8374 h 8374"/>
                <a:gd name="T8" fmla="*/ 7888 w 9000"/>
                <a:gd name="T9" fmla="*/ 8372 h 8374"/>
                <a:gd name="T10" fmla="*/ 9000 w 9000"/>
                <a:gd name="T11" fmla="*/ 5621 h 8374"/>
              </a:gdLst>
              <a:ahLst/>
              <a:cxnLst>
                <a:cxn ang="0">
                  <a:pos x="T0" y="T1"/>
                </a:cxn>
                <a:cxn ang="0">
                  <a:pos x="T2" y="T3"/>
                </a:cxn>
                <a:cxn ang="0">
                  <a:pos x="T4" y="T5"/>
                </a:cxn>
                <a:cxn ang="0">
                  <a:pos x="T6" y="T7"/>
                </a:cxn>
                <a:cxn ang="0">
                  <a:pos x="T8" y="T9"/>
                </a:cxn>
                <a:cxn ang="0">
                  <a:pos x="T10" y="T11"/>
                </a:cxn>
              </a:cxnLst>
              <a:rect l="0" t="0" r="r" b="b"/>
              <a:pathLst>
                <a:path w="9000" h="8374">
                  <a:moveTo>
                    <a:pt x="9000" y="5621"/>
                  </a:moveTo>
                  <a:lnTo>
                    <a:pt x="3379" y="0"/>
                  </a:lnTo>
                  <a:cubicBezTo>
                    <a:pt x="1254" y="2271"/>
                    <a:pt x="21" y="4992"/>
                    <a:pt x="0" y="8331"/>
                  </a:cubicBezTo>
                  <a:lnTo>
                    <a:pt x="7888" y="8374"/>
                  </a:lnTo>
                  <a:lnTo>
                    <a:pt x="7888" y="8372"/>
                  </a:lnTo>
                  <a:cubicBezTo>
                    <a:pt x="7888" y="7310"/>
                    <a:pt x="8310" y="6343"/>
                    <a:pt x="9000" y="562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0" name="Freeform 13"/>
            <p:cNvSpPr/>
            <p:nvPr/>
          </p:nvSpPr>
          <p:spPr bwMode="auto">
            <a:xfrm>
              <a:off x="4704" y="2070"/>
              <a:ext cx="725" cy="656"/>
            </a:xfrm>
            <a:custGeom>
              <a:avLst/>
              <a:gdLst>
                <a:gd name="T0" fmla="*/ 7891 w 9156"/>
                <a:gd name="T1" fmla="*/ 0 h 8281"/>
                <a:gd name="T2" fmla="*/ 0 w 9156"/>
                <a:gd name="T3" fmla="*/ 0 h 8281"/>
                <a:gd name="T4" fmla="*/ 3502 w 9156"/>
                <a:gd name="T5" fmla="*/ 8281 h 8281"/>
                <a:gd name="T6" fmla="*/ 9156 w 9156"/>
                <a:gd name="T7" fmla="*/ 2687 h 8281"/>
                <a:gd name="T8" fmla="*/ 7891 w 9156"/>
                <a:gd name="T9" fmla="*/ 0 h 8281"/>
              </a:gdLst>
              <a:ahLst/>
              <a:cxnLst>
                <a:cxn ang="0">
                  <a:pos x="T0" y="T1"/>
                </a:cxn>
                <a:cxn ang="0">
                  <a:pos x="T2" y="T3"/>
                </a:cxn>
                <a:cxn ang="0">
                  <a:pos x="T4" y="T5"/>
                </a:cxn>
                <a:cxn ang="0">
                  <a:pos x="T6" y="T7"/>
                </a:cxn>
                <a:cxn ang="0">
                  <a:pos x="T8" y="T9"/>
                </a:cxn>
              </a:cxnLst>
              <a:rect l="0" t="0" r="r" b="b"/>
              <a:pathLst>
                <a:path w="9156" h="8281">
                  <a:moveTo>
                    <a:pt x="7891" y="0"/>
                  </a:moveTo>
                  <a:lnTo>
                    <a:pt x="0" y="0"/>
                  </a:lnTo>
                  <a:cubicBezTo>
                    <a:pt x="103" y="3108"/>
                    <a:pt x="1155" y="5904"/>
                    <a:pt x="3502" y="8281"/>
                  </a:cubicBezTo>
                  <a:lnTo>
                    <a:pt x="9156" y="2687"/>
                  </a:lnTo>
                  <a:cubicBezTo>
                    <a:pt x="8423" y="1999"/>
                    <a:pt x="7950" y="1053"/>
                    <a:pt x="789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1" name="Freeform 14"/>
            <p:cNvSpPr/>
            <p:nvPr/>
          </p:nvSpPr>
          <p:spPr bwMode="auto">
            <a:xfrm>
              <a:off x="4996" y="2295"/>
              <a:ext cx="663" cy="713"/>
            </a:xfrm>
            <a:custGeom>
              <a:avLst/>
              <a:gdLst>
                <a:gd name="T0" fmla="*/ 5630 w 8375"/>
                <a:gd name="T1" fmla="*/ 0 h 9010"/>
                <a:gd name="T2" fmla="*/ 0 w 8375"/>
                <a:gd name="T3" fmla="*/ 5630 h 9010"/>
                <a:gd name="T4" fmla="*/ 8331 w 8375"/>
                <a:gd name="T5" fmla="*/ 9010 h 9010"/>
                <a:gd name="T6" fmla="*/ 8375 w 8375"/>
                <a:gd name="T7" fmla="*/ 995 h 9010"/>
                <a:gd name="T8" fmla="*/ 8372 w 8375"/>
                <a:gd name="T9" fmla="*/ 995 h 9010"/>
                <a:gd name="T10" fmla="*/ 5630 w 8375"/>
                <a:gd name="T11" fmla="*/ 0 h 9010"/>
              </a:gdLst>
              <a:ahLst/>
              <a:cxnLst>
                <a:cxn ang="0">
                  <a:pos x="T0" y="T1"/>
                </a:cxn>
                <a:cxn ang="0">
                  <a:pos x="T2" y="T3"/>
                </a:cxn>
                <a:cxn ang="0">
                  <a:pos x="T4" y="T5"/>
                </a:cxn>
                <a:cxn ang="0">
                  <a:pos x="T6" y="T7"/>
                </a:cxn>
                <a:cxn ang="0">
                  <a:pos x="T8" y="T9"/>
                </a:cxn>
                <a:cxn ang="0">
                  <a:pos x="T10" y="T11"/>
                </a:cxn>
              </a:cxnLst>
              <a:rect l="0" t="0" r="r" b="b"/>
              <a:pathLst>
                <a:path w="8375" h="9010">
                  <a:moveTo>
                    <a:pt x="5630" y="0"/>
                  </a:moveTo>
                  <a:lnTo>
                    <a:pt x="0" y="5630"/>
                  </a:lnTo>
                  <a:cubicBezTo>
                    <a:pt x="2271" y="7755"/>
                    <a:pt x="4992" y="8989"/>
                    <a:pt x="8331" y="9010"/>
                  </a:cubicBezTo>
                  <a:lnTo>
                    <a:pt x="8375" y="995"/>
                  </a:lnTo>
                  <a:lnTo>
                    <a:pt x="8372" y="995"/>
                  </a:lnTo>
                  <a:cubicBezTo>
                    <a:pt x="7323" y="995"/>
                    <a:pt x="6364" y="620"/>
                    <a:pt x="5630"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2" name="Oval 15"/>
            <p:cNvSpPr>
              <a:spLocks noChangeArrowheads="1"/>
            </p:cNvSpPr>
            <p:nvPr/>
          </p:nvSpPr>
          <p:spPr bwMode="auto">
            <a:xfrm>
              <a:off x="5352" y="1758"/>
              <a:ext cx="613" cy="593"/>
            </a:xfrm>
            <a:prstGeom prst="ellipse">
              <a:avLst/>
            </a:prstGeom>
            <a:solidFill>
              <a:srgbClr val="ED6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3" name="Freeform 16"/>
            <p:cNvSpPr>
              <a:spLocks noEditPoints="1"/>
            </p:cNvSpPr>
            <p:nvPr/>
          </p:nvSpPr>
          <p:spPr bwMode="auto">
            <a:xfrm>
              <a:off x="5129" y="1364"/>
              <a:ext cx="449" cy="107"/>
            </a:xfrm>
            <a:custGeom>
              <a:avLst/>
              <a:gdLst>
                <a:gd name="T0" fmla="*/ 328 w 5677"/>
                <a:gd name="T1" fmla="*/ 726 h 1339"/>
                <a:gd name="T2" fmla="*/ 328 w 5677"/>
                <a:gd name="T3" fmla="*/ 470 h 1339"/>
                <a:gd name="T4" fmla="*/ 9 w 5677"/>
                <a:gd name="T5" fmla="*/ 406 h 1339"/>
                <a:gd name="T6" fmla="*/ 328 w 5677"/>
                <a:gd name="T7" fmla="*/ 198 h 1339"/>
                <a:gd name="T8" fmla="*/ 773 w 5677"/>
                <a:gd name="T9" fmla="*/ 198 h 1339"/>
                <a:gd name="T10" fmla="*/ 812 w 5677"/>
                <a:gd name="T11" fmla="*/ 470 h 1339"/>
                <a:gd name="T12" fmla="*/ 781 w 5677"/>
                <a:gd name="T13" fmla="*/ 726 h 1339"/>
                <a:gd name="T14" fmla="*/ 552 w 5677"/>
                <a:gd name="T15" fmla="*/ 1255 h 1339"/>
                <a:gd name="T16" fmla="*/ 620 w 5677"/>
                <a:gd name="T17" fmla="*/ 881 h 1339"/>
                <a:gd name="T18" fmla="*/ 328 w 5677"/>
                <a:gd name="T19" fmla="*/ 881 h 1339"/>
                <a:gd name="T20" fmla="*/ 1263 w 5677"/>
                <a:gd name="T21" fmla="*/ 13 h 1339"/>
                <a:gd name="T22" fmla="*/ 892 w 5677"/>
                <a:gd name="T23" fmla="*/ 1328 h 1339"/>
                <a:gd name="T24" fmla="*/ 1092 w 5677"/>
                <a:gd name="T25" fmla="*/ 13 h 1339"/>
                <a:gd name="T26" fmla="*/ 852 w 5677"/>
                <a:gd name="T27" fmla="*/ 1015 h 1339"/>
                <a:gd name="T28" fmla="*/ 2244 w 5677"/>
                <a:gd name="T29" fmla="*/ 161 h 1339"/>
                <a:gd name="T30" fmla="*/ 2543 w 5677"/>
                <a:gd name="T31" fmla="*/ 324 h 1339"/>
                <a:gd name="T32" fmla="*/ 1506 w 5677"/>
                <a:gd name="T33" fmla="*/ 161 h 1339"/>
                <a:gd name="T34" fmla="*/ 2679 w 5677"/>
                <a:gd name="T35" fmla="*/ 946 h 1339"/>
                <a:gd name="T36" fmla="*/ 2724 w 5677"/>
                <a:gd name="T37" fmla="*/ 1304 h 1339"/>
                <a:gd name="T38" fmla="*/ 1448 w 5677"/>
                <a:gd name="T39" fmla="*/ 1183 h 1339"/>
                <a:gd name="T40" fmla="*/ 2039 w 5677"/>
                <a:gd name="T41" fmla="*/ 1117 h 1339"/>
                <a:gd name="T42" fmla="*/ 2749 w 5677"/>
                <a:gd name="T43" fmla="*/ 472 h 1339"/>
                <a:gd name="T44" fmla="*/ 2679 w 5677"/>
                <a:gd name="T45" fmla="*/ 781 h 1339"/>
                <a:gd name="T46" fmla="*/ 2906 w 5677"/>
                <a:gd name="T47" fmla="*/ 252 h 1339"/>
                <a:gd name="T48" fmla="*/ 3226 w 5677"/>
                <a:gd name="T49" fmla="*/ 252 h 1339"/>
                <a:gd name="T50" fmla="*/ 3226 w 5677"/>
                <a:gd name="T51" fmla="*/ 582 h 1339"/>
                <a:gd name="T52" fmla="*/ 3226 w 5677"/>
                <a:gd name="T53" fmla="*/ 1335 h 1339"/>
                <a:gd name="T54" fmla="*/ 2897 w 5677"/>
                <a:gd name="T55" fmla="*/ 789 h 1339"/>
                <a:gd name="T56" fmla="*/ 3412 w 5677"/>
                <a:gd name="T57" fmla="*/ 261 h 1339"/>
                <a:gd name="T58" fmla="*/ 4220 w 5677"/>
                <a:gd name="T59" fmla="*/ 596 h 1339"/>
                <a:gd name="T60" fmla="*/ 3729 w 5677"/>
                <a:gd name="T61" fmla="*/ 1323 h 1339"/>
                <a:gd name="T62" fmla="*/ 3696 w 5677"/>
                <a:gd name="T63" fmla="*/ 1076 h 1339"/>
                <a:gd name="T64" fmla="*/ 3465 w 5677"/>
                <a:gd name="T65" fmla="*/ 681 h 1339"/>
                <a:gd name="T66" fmla="*/ 3465 w 5677"/>
                <a:gd name="T67" fmla="*/ 681 h 1339"/>
                <a:gd name="T68" fmla="*/ 3918 w 5677"/>
                <a:gd name="T69" fmla="*/ 749 h 1339"/>
                <a:gd name="T70" fmla="*/ 4994 w 5677"/>
                <a:gd name="T71" fmla="*/ 240 h 1339"/>
                <a:gd name="T72" fmla="*/ 5446 w 5677"/>
                <a:gd name="T73" fmla="*/ 181 h 1339"/>
                <a:gd name="T74" fmla="*/ 5389 w 5677"/>
                <a:gd name="T75" fmla="*/ 385 h 1339"/>
                <a:gd name="T76" fmla="*/ 5389 w 5677"/>
                <a:gd name="T77" fmla="*/ 667 h 1339"/>
                <a:gd name="T78" fmla="*/ 5389 w 5677"/>
                <a:gd name="T79" fmla="*/ 950 h 1339"/>
                <a:gd name="T80" fmla="*/ 4972 w 5677"/>
                <a:gd name="T81" fmla="*/ 1240 h 1339"/>
                <a:gd name="T82" fmla="*/ 4713 w 5677"/>
                <a:gd name="T83" fmla="*/ 700 h 1339"/>
                <a:gd name="T84" fmla="*/ 5206 w 5677"/>
                <a:gd name="T85" fmla="*/ 529 h 1339"/>
                <a:gd name="T86" fmla="*/ 4972 w 5677"/>
                <a:gd name="T87" fmla="*/ 812 h 1339"/>
                <a:gd name="T88" fmla="*/ 4972 w 5677"/>
                <a:gd name="T89" fmla="*/ 812 h 1339"/>
                <a:gd name="T90" fmla="*/ 4972 w 5677"/>
                <a:gd name="T91" fmla="*/ 950 h 1339"/>
                <a:gd name="T92" fmla="*/ 4542 w 5677"/>
                <a:gd name="T93" fmla="*/ 468 h 1339"/>
                <a:gd name="T94" fmla="*/ 4709 w 5677"/>
                <a:gd name="T95" fmla="*/ 713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7" h="1339">
                  <a:moveTo>
                    <a:pt x="213" y="1250"/>
                  </a:moveTo>
                  <a:lnTo>
                    <a:pt x="52" y="1250"/>
                  </a:lnTo>
                  <a:lnTo>
                    <a:pt x="52" y="726"/>
                  </a:lnTo>
                  <a:lnTo>
                    <a:pt x="328" y="726"/>
                  </a:lnTo>
                  <a:lnTo>
                    <a:pt x="328" y="623"/>
                  </a:lnTo>
                  <a:lnTo>
                    <a:pt x="0" y="623"/>
                  </a:lnTo>
                  <a:lnTo>
                    <a:pt x="0" y="470"/>
                  </a:lnTo>
                  <a:lnTo>
                    <a:pt x="328" y="470"/>
                  </a:lnTo>
                  <a:lnTo>
                    <a:pt x="328" y="351"/>
                  </a:lnTo>
                  <a:lnTo>
                    <a:pt x="184" y="351"/>
                  </a:lnTo>
                  <a:cubicBezTo>
                    <a:pt x="173" y="390"/>
                    <a:pt x="161" y="427"/>
                    <a:pt x="148" y="461"/>
                  </a:cubicBezTo>
                  <a:cubicBezTo>
                    <a:pt x="110" y="444"/>
                    <a:pt x="64" y="426"/>
                    <a:pt x="9" y="406"/>
                  </a:cubicBezTo>
                  <a:cubicBezTo>
                    <a:pt x="46" y="299"/>
                    <a:pt x="76" y="184"/>
                    <a:pt x="100" y="60"/>
                  </a:cubicBezTo>
                  <a:lnTo>
                    <a:pt x="246" y="90"/>
                  </a:lnTo>
                  <a:lnTo>
                    <a:pt x="223" y="198"/>
                  </a:lnTo>
                  <a:lnTo>
                    <a:pt x="328" y="198"/>
                  </a:lnTo>
                  <a:lnTo>
                    <a:pt x="328" y="12"/>
                  </a:lnTo>
                  <a:lnTo>
                    <a:pt x="505" y="12"/>
                  </a:lnTo>
                  <a:lnTo>
                    <a:pt x="505" y="198"/>
                  </a:lnTo>
                  <a:lnTo>
                    <a:pt x="773" y="198"/>
                  </a:lnTo>
                  <a:lnTo>
                    <a:pt x="773" y="351"/>
                  </a:lnTo>
                  <a:lnTo>
                    <a:pt x="505" y="351"/>
                  </a:lnTo>
                  <a:lnTo>
                    <a:pt x="505" y="470"/>
                  </a:lnTo>
                  <a:lnTo>
                    <a:pt x="812" y="470"/>
                  </a:lnTo>
                  <a:lnTo>
                    <a:pt x="812" y="623"/>
                  </a:lnTo>
                  <a:lnTo>
                    <a:pt x="505" y="623"/>
                  </a:lnTo>
                  <a:lnTo>
                    <a:pt x="505" y="726"/>
                  </a:lnTo>
                  <a:lnTo>
                    <a:pt x="781" y="726"/>
                  </a:lnTo>
                  <a:lnTo>
                    <a:pt x="781" y="1090"/>
                  </a:lnTo>
                  <a:cubicBezTo>
                    <a:pt x="781" y="1140"/>
                    <a:pt x="771" y="1179"/>
                    <a:pt x="750" y="1207"/>
                  </a:cubicBezTo>
                  <a:cubicBezTo>
                    <a:pt x="729" y="1236"/>
                    <a:pt x="696" y="1250"/>
                    <a:pt x="651" y="1252"/>
                  </a:cubicBezTo>
                  <a:cubicBezTo>
                    <a:pt x="605" y="1254"/>
                    <a:pt x="572" y="1254"/>
                    <a:pt x="552" y="1255"/>
                  </a:cubicBezTo>
                  <a:cubicBezTo>
                    <a:pt x="543" y="1206"/>
                    <a:pt x="530" y="1150"/>
                    <a:pt x="514" y="1087"/>
                  </a:cubicBezTo>
                  <a:cubicBezTo>
                    <a:pt x="538" y="1090"/>
                    <a:pt x="559" y="1091"/>
                    <a:pt x="580" y="1091"/>
                  </a:cubicBezTo>
                  <a:cubicBezTo>
                    <a:pt x="607" y="1091"/>
                    <a:pt x="620" y="1076"/>
                    <a:pt x="620" y="1047"/>
                  </a:cubicBezTo>
                  <a:lnTo>
                    <a:pt x="620" y="881"/>
                  </a:lnTo>
                  <a:lnTo>
                    <a:pt x="505" y="881"/>
                  </a:lnTo>
                  <a:lnTo>
                    <a:pt x="505" y="1338"/>
                  </a:lnTo>
                  <a:lnTo>
                    <a:pt x="328" y="1338"/>
                  </a:lnTo>
                  <a:lnTo>
                    <a:pt x="328" y="881"/>
                  </a:lnTo>
                  <a:lnTo>
                    <a:pt x="213" y="881"/>
                  </a:lnTo>
                  <a:lnTo>
                    <a:pt x="213" y="1250"/>
                  </a:lnTo>
                  <a:close/>
                  <a:moveTo>
                    <a:pt x="1092" y="13"/>
                  </a:moveTo>
                  <a:lnTo>
                    <a:pt x="1263" y="13"/>
                  </a:lnTo>
                  <a:lnTo>
                    <a:pt x="1263" y="1120"/>
                  </a:lnTo>
                  <a:cubicBezTo>
                    <a:pt x="1263" y="1188"/>
                    <a:pt x="1248" y="1238"/>
                    <a:pt x="1217" y="1272"/>
                  </a:cubicBezTo>
                  <a:cubicBezTo>
                    <a:pt x="1186" y="1306"/>
                    <a:pt x="1143" y="1324"/>
                    <a:pt x="1086" y="1325"/>
                  </a:cubicBezTo>
                  <a:cubicBezTo>
                    <a:pt x="1030" y="1327"/>
                    <a:pt x="965" y="1328"/>
                    <a:pt x="892" y="1328"/>
                  </a:cubicBezTo>
                  <a:cubicBezTo>
                    <a:pt x="885" y="1275"/>
                    <a:pt x="874" y="1212"/>
                    <a:pt x="857" y="1139"/>
                  </a:cubicBezTo>
                  <a:cubicBezTo>
                    <a:pt x="928" y="1144"/>
                    <a:pt x="983" y="1146"/>
                    <a:pt x="1022" y="1146"/>
                  </a:cubicBezTo>
                  <a:cubicBezTo>
                    <a:pt x="1069" y="1146"/>
                    <a:pt x="1092" y="1118"/>
                    <a:pt x="1092" y="1063"/>
                  </a:cubicBezTo>
                  <a:lnTo>
                    <a:pt x="1092" y="13"/>
                  </a:lnTo>
                  <a:close/>
                  <a:moveTo>
                    <a:pt x="852" y="118"/>
                  </a:moveTo>
                  <a:lnTo>
                    <a:pt x="1016" y="118"/>
                  </a:lnTo>
                  <a:lnTo>
                    <a:pt x="1016" y="1015"/>
                  </a:lnTo>
                  <a:lnTo>
                    <a:pt x="852" y="1015"/>
                  </a:lnTo>
                  <a:lnTo>
                    <a:pt x="852" y="118"/>
                  </a:lnTo>
                  <a:close/>
                  <a:moveTo>
                    <a:pt x="1982" y="55"/>
                  </a:moveTo>
                  <a:lnTo>
                    <a:pt x="2187" y="7"/>
                  </a:lnTo>
                  <a:cubicBezTo>
                    <a:pt x="2205" y="53"/>
                    <a:pt x="2224" y="104"/>
                    <a:pt x="2244" y="161"/>
                  </a:cubicBezTo>
                  <a:lnTo>
                    <a:pt x="2728" y="161"/>
                  </a:lnTo>
                  <a:lnTo>
                    <a:pt x="2728" y="425"/>
                  </a:lnTo>
                  <a:lnTo>
                    <a:pt x="2543" y="425"/>
                  </a:lnTo>
                  <a:lnTo>
                    <a:pt x="2543" y="324"/>
                  </a:lnTo>
                  <a:lnTo>
                    <a:pt x="1691" y="324"/>
                  </a:lnTo>
                  <a:lnTo>
                    <a:pt x="1691" y="425"/>
                  </a:lnTo>
                  <a:lnTo>
                    <a:pt x="1506" y="425"/>
                  </a:lnTo>
                  <a:lnTo>
                    <a:pt x="1506" y="161"/>
                  </a:lnTo>
                  <a:lnTo>
                    <a:pt x="2023" y="161"/>
                  </a:lnTo>
                  <a:lnTo>
                    <a:pt x="1982" y="55"/>
                  </a:lnTo>
                  <a:close/>
                  <a:moveTo>
                    <a:pt x="2679" y="781"/>
                  </a:moveTo>
                  <a:lnTo>
                    <a:pt x="2679" y="946"/>
                  </a:lnTo>
                  <a:lnTo>
                    <a:pt x="2231" y="946"/>
                  </a:lnTo>
                  <a:lnTo>
                    <a:pt x="2231" y="1128"/>
                  </a:lnTo>
                  <a:cubicBezTo>
                    <a:pt x="2377" y="1131"/>
                    <a:pt x="2561" y="1129"/>
                    <a:pt x="2782" y="1123"/>
                  </a:cubicBezTo>
                  <a:cubicBezTo>
                    <a:pt x="2757" y="1197"/>
                    <a:pt x="2738" y="1257"/>
                    <a:pt x="2724" y="1304"/>
                  </a:cubicBezTo>
                  <a:cubicBezTo>
                    <a:pt x="2406" y="1304"/>
                    <a:pt x="2175" y="1299"/>
                    <a:pt x="2031" y="1290"/>
                  </a:cubicBezTo>
                  <a:cubicBezTo>
                    <a:pt x="1886" y="1280"/>
                    <a:pt x="1785" y="1219"/>
                    <a:pt x="1726" y="1108"/>
                  </a:cubicBezTo>
                  <a:cubicBezTo>
                    <a:pt x="1680" y="1200"/>
                    <a:pt x="1625" y="1277"/>
                    <a:pt x="1560" y="1339"/>
                  </a:cubicBezTo>
                  <a:cubicBezTo>
                    <a:pt x="1519" y="1279"/>
                    <a:pt x="1482" y="1227"/>
                    <a:pt x="1448" y="1183"/>
                  </a:cubicBezTo>
                  <a:cubicBezTo>
                    <a:pt x="1560" y="1070"/>
                    <a:pt x="1632" y="909"/>
                    <a:pt x="1663" y="700"/>
                  </a:cubicBezTo>
                  <a:lnTo>
                    <a:pt x="1843" y="721"/>
                  </a:lnTo>
                  <a:cubicBezTo>
                    <a:pt x="1831" y="790"/>
                    <a:pt x="1816" y="854"/>
                    <a:pt x="1799" y="914"/>
                  </a:cubicBezTo>
                  <a:cubicBezTo>
                    <a:pt x="1844" y="1032"/>
                    <a:pt x="1925" y="1099"/>
                    <a:pt x="2039" y="1117"/>
                  </a:cubicBezTo>
                  <a:lnTo>
                    <a:pt x="2039" y="636"/>
                  </a:lnTo>
                  <a:lnTo>
                    <a:pt x="1485" y="636"/>
                  </a:lnTo>
                  <a:lnTo>
                    <a:pt x="1485" y="472"/>
                  </a:lnTo>
                  <a:lnTo>
                    <a:pt x="2749" y="472"/>
                  </a:lnTo>
                  <a:lnTo>
                    <a:pt x="2749" y="636"/>
                  </a:lnTo>
                  <a:lnTo>
                    <a:pt x="2231" y="636"/>
                  </a:lnTo>
                  <a:lnTo>
                    <a:pt x="2231" y="781"/>
                  </a:lnTo>
                  <a:lnTo>
                    <a:pt x="2679" y="781"/>
                  </a:lnTo>
                  <a:close/>
                  <a:moveTo>
                    <a:pt x="2897" y="789"/>
                  </a:moveTo>
                  <a:cubicBezTo>
                    <a:pt x="2966" y="670"/>
                    <a:pt x="3017" y="549"/>
                    <a:pt x="3050" y="427"/>
                  </a:cubicBezTo>
                  <a:lnTo>
                    <a:pt x="2906" y="427"/>
                  </a:lnTo>
                  <a:lnTo>
                    <a:pt x="2906" y="252"/>
                  </a:lnTo>
                  <a:lnTo>
                    <a:pt x="3061" y="252"/>
                  </a:lnTo>
                  <a:lnTo>
                    <a:pt x="3061" y="17"/>
                  </a:lnTo>
                  <a:lnTo>
                    <a:pt x="3226" y="17"/>
                  </a:lnTo>
                  <a:lnTo>
                    <a:pt x="3226" y="252"/>
                  </a:lnTo>
                  <a:lnTo>
                    <a:pt x="3354" y="252"/>
                  </a:lnTo>
                  <a:lnTo>
                    <a:pt x="3354" y="427"/>
                  </a:lnTo>
                  <a:lnTo>
                    <a:pt x="3226" y="427"/>
                  </a:lnTo>
                  <a:lnTo>
                    <a:pt x="3226" y="582"/>
                  </a:lnTo>
                  <a:cubicBezTo>
                    <a:pt x="3283" y="615"/>
                    <a:pt x="3338" y="646"/>
                    <a:pt x="3390" y="677"/>
                  </a:cubicBezTo>
                  <a:lnTo>
                    <a:pt x="3307" y="828"/>
                  </a:lnTo>
                  <a:cubicBezTo>
                    <a:pt x="3288" y="812"/>
                    <a:pt x="3261" y="792"/>
                    <a:pt x="3226" y="768"/>
                  </a:cubicBezTo>
                  <a:lnTo>
                    <a:pt x="3226" y="1335"/>
                  </a:lnTo>
                  <a:lnTo>
                    <a:pt x="3061" y="1335"/>
                  </a:lnTo>
                  <a:lnTo>
                    <a:pt x="3061" y="783"/>
                  </a:lnTo>
                  <a:cubicBezTo>
                    <a:pt x="3027" y="870"/>
                    <a:pt x="2986" y="954"/>
                    <a:pt x="2940" y="1035"/>
                  </a:cubicBezTo>
                  <a:cubicBezTo>
                    <a:pt x="2925" y="942"/>
                    <a:pt x="2911" y="860"/>
                    <a:pt x="2897" y="789"/>
                  </a:cubicBezTo>
                  <a:close/>
                  <a:moveTo>
                    <a:pt x="3412" y="87"/>
                  </a:moveTo>
                  <a:lnTo>
                    <a:pt x="4169" y="87"/>
                  </a:lnTo>
                  <a:lnTo>
                    <a:pt x="4169" y="261"/>
                  </a:lnTo>
                  <a:lnTo>
                    <a:pt x="3412" y="261"/>
                  </a:lnTo>
                  <a:lnTo>
                    <a:pt x="3412" y="87"/>
                  </a:lnTo>
                  <a:close/>
                  <a:moveTo>
                    <a:pt x="3358" y="422"/>
                  </a:moveTo>
                  <a:lnTo>
                    <a:pt x="4220" y="422"/>
                  </a:lnTo>
                  <a:lnTo>
                    <a:pt x="4220" y="596"/>
                  </a:lnTo>
                  <a:lnTo>
                    <a:pt x="3882" y="596"/>
                  </a:lnTo>
                  <a:lnTo>
                    <a:pt x="3882" y="1170"/>
                  </a:lnTo>
                  <a:cubicBezTo>
                    <a:pt x="3882" y="1218"/>
                    <a:pt x="3869" y="1255"/>
                    <a:pt x="3843" y="1280"/>
                  </a:cubicBezTo>
                  <a:cubicBezTo>
                    <a:pt x="3816" y="1306"/>
                    <a:pt x="3779" y="1320"/>
                    <a:pt x="3729" y="1323"/>
                  </a:cubicBezTo>
                  <a:cubicBezTo>
                    <a:pt x="3680" y="1327"/>
                    <a:pt x="3612" y="1328"/>
                    <a:pt x="3527" y="1328"/>
                  </a:cubicBezTo>
                  <a:cubicBezTo>
                    <a:pt x="3515" y="1256"/>
                    <a:pt x="3503" y="1194"/>
                    <a:pt x="3491" y="1142"/>
                  </a:cubicBezTo>
                  <a:cubicBezTo>
                    <a:pt x="3538" y="1146"/>
                    <a:pt x="3581" y="1149"/>
                    <a:pt x="3618" y="1149"/>
                  </a:cubicBezTo>
                  <a:cubicBezTo>
                    <a:pt x="3670" y="1149"/>
                    <a:pt x="3696" y="1124"/>
                    <a:pt x="3696" y="1076"/>
                  </a:cubicBezTo>
                  <a:lnTo>
                    <a:pt x="3696" y="596"/>
                  </a:lnTo>
                  <a:lnTo>
                    <a:pt x="3358" y="596"/>
                  </a:lnTo>
                  <a:lnTo>
                    <a:pt x="3358" y="422"/>
                  </a:lnTo>
                  <a:close/>
                  <a:moveTo>
                    <a:pt x="3465" y="681"/>
                  </a:moveTo>
                  <a:lnTo>
                    <a:pt x="3625" y="726"/>
                  </a:lnTo>
                  <a:cubicBezTo>
                    <a:pt x="3570" y="900"/>
                    <a:pt x="3515" y="1049"/>
                    <a:pt x="3457" y="1175"/>
                  </a:cubicBezTo>
                  <a:cubicBezTo>
                    <a:pt x="3401" y="1147"/>
                    <a:pt x="3348" y="1125"/>
                    <a:pt x="3299" y="1111"/>
                  </a:cubicBezTo>
                  <a:cubicBezTo>
                    <a:pt x="3358" y="990"/>
                    <a:pt x="3414" y="847"/>
                    <a:pt x="3465" y="681"/>
                  </a:cubicBezTo>
                  <a:close/>
                  <a:moveTo>
                    <a:pt x="4078" y="692"/>
                  </a:moveTo>
                  <a:cubicBezTo>
                    <a:pt x="4134" y="826"/>
                    <a:pt x="4188" y="968"/>
                    <a:pt x="4240" y="1116"/>
                  </a:cubicBezTo>
                  <a:lnTo>
                    <a:pt x="4075" y="1179"/>
                  </a:lnTo>
                  <a:cubicBezTo>
                    <a:pt x="4023" y="1021"/>
                    <a:pt x="3971" y="878"/>
                    <a:pt x="3918" y="749"/>
                  </a:cubicBezTo>
                  <a:lnTo>
                    <a:pt x="4078" y="692"/>
                  </a:lnTo>
                  <a:close/>
                  <a:moveTo>
                    <a:pt x="4893" y="12"/>
                  </a:moveTo>
                  <a:lnTo>
                    <a:pt x="5067" y="58"/>
                  </a:lnTo>
                  <a:cubicBezTo>
                    <a:pt x="5045" y="120"/>
                    <a:pt x="5020" y="181"/>
                    <a:pt x="4994" y="240"/>
                  </a:cubicBezTo>
                  <a:lnTo>
                    <a:pt x="5269" y="240"/>
                  </a:lnTo>
                  <a:cubicBezTo>
                    <a:pt x="5234" y="195"/>
                    <a:pt x="5193" y="147"/>
                    <a:pt x="5147" y="95"/>
                  </a:cubicBezTo>
                  <a:lnTo>
                    <a:pt x="5281" y="0"/>
                  </a:lnTo>
                  <a:cubicBezTo>
                    <a:pt x="5340" y="60"/>
                    <a:pt x="5395" y="120"/>
                    <a:pt x="5446" y="181"/>
                  </a:cubicBezTo>
                  <a:lnTo>
                    <a:pt x="5361" y="240"/>
                  </a:lnTo>
                  <a:lnTo>
                    <a:pt x="5662" y="240"/>
                  </a:lnTo>
                  <a:lnTo>
                    <a:pt x="5662" y="385"/>
                  </a:lnTo>
                  <a:lnTo>
                    <a:pt x="5389" y="385"/>
                  </a:lnTo>
                  <a:lnTo>
                    <a:pt x="5389" y="529"/>
                  </a:lnTo>
                  <a:lnTo>
                    <a:pt x="5651" y="529"/>
                  </a:lnTo>
                  <a:lnTo>
                    <a:pt x="5651" y="667"/>
                  </a:lnTo>
                  <a:lnTo>
                    <a:pt x="5389" y="667"/>
                  </a:lnTo>
                  <a:lnTo>
                    <a:pt x="5389" y="812"/>
                  </a:lnTo>
                  <a:lnTo>
                    <a:pt x="5651" y="812"/>
                  </a:lnTo>
                  <a:lnTo>
                    <a:pt x="5651" y="950"/>
                  </a:lnTo>
                  <a:lnTo>
                    <a:pt x="5389" y="950"/>
                  </a:lnTo>
                  <a:lnTo>
                    <a:pt x="5389" y="1098"/>
                  </a:lnTo>
                  <a:lnTo>
                    <a:pt x="5677" y="1098"/>
                  </a:lnTo>
                  <a:lnTo>
                    <a:pt x="5677" y="1240"/>
                  </a:lnTo>
                  <a:lnTo>
                    <a:pt x="4972" y="1240"/>
                  </a:lnTo>
                  <a:lnTo>
                    <a:pt x="4972" y="1336"/>
                  </a:lnTo>
                  <a:lnTo>
                    <a:pt x="4789" y="1336"/>
                  </a:lnTo>
                  <a:lnTo>
                    <a:pt x="4789" y="600"/>
                  </a:lnTo>
                  <a:cubicBezTo>
                    <a:pt x="4765" y="634"/>
                    <a:pt x="4740" y="667"/>
                    <a:pt x="4713" y="700"/>
                  </a:cubicBezTo>
                  <a:cubicBezTo>
                    <a:pt x="4684" y="631"/>
                    <a:pt x="4655" y="571"/>
                    <a:pt x="4627" y="520"/>
                  </a:cubicBezTo>
                  <a:cubicBezTo>
                    <a:pt x="4746" y="377"/>
                    <a:pt x="4835" y="208"/>
                    <a:pt x="4893" y="12"/>
                  </a:cubicBezTo>
                  <a:close/>
                  <a:moveTo>
                    <a:pt x="4972" y="529"/>
                  </a:moveTo>
                  <a:lnTo>
                    <a:pt x="5206" y="529"/>
                  </a:lnTo>
                  <a:lnTo>
                    <a:pt x="5206" y="385"/>
                  </a:lnTo>
                  <a:lnTo>
                    <a:pt x="4972" y="385"/>
                  </a:lnTo>
                  <a:lnTo>
                    <a:pt x="4972" y="529"/>
                  </a:lnTo>
                  <a:close/>
                  <a:moveTo>
                    <a:pt x="4972" y="812"/>
                  </a:moveTo>
                  <a:lnTo>
                    <a:pt x="5206" y="812"/>
                  </a:lnTo>
                  <a:lnTo>
                    <a:pt x="5206" y="667"/>
                  </a:lnTo>
                  <a:lnTo>
                    <a:pt x="4972" y="667"/>
                  </a:lnTo>
                  <a:lnTo>
                    <a:pt x="4972" y="812"/>
                  </a:lnTo>
                  <a:close/>
                  <a:moveTo>
                    <a:pt x="4972" y="1098"/>
                  </a:moveTo>
                  <a:lnTo>
                    <a:pt x="5206" y="1098"/>
                  </a:lnTo>
                  <a:lnTo>
                    <a:pt x="5206" y="950"/>
                  </a:lnTo>
                  <a:lnTo>
                    <a:pt x="4972" y="950"/>
                  </a:lnTo>
                  <a:lnTo>
                    <a:pt x="4972" y="1098"/>
                  </a:lnTo>
                  <a:close/>
                  <a:moveTo>
                    <a:pt x="4493" y="78"/>
                  </a:moveTo>
                  <a:cubicBezTo>
                    <a:pt x="4560" y="163"/>
                    <a:pt x="4630" y="257"/>
                    <a:pt x="4701" y="359"/>
                  </a:cubicBezTo>
                  <a:lnTo>
                    <a:pt x="4542" y="468"/>
                  </a:lnTo>
                  <a:cubicBezTo>
                    <a:pt x="4480" y="368"/>
                    <a:pt x="4414" y="270"/>
                    <a:pt x="4345" y="174"/>
                  </a:cubicBezTo>
                  <a:lnTo>
                    <a:pt x="4493" y="78"/>
                  </a:lnTo>
                  <a:close/>
                  <a:moveTo>
                    <a:pt x="4535" y="625"/>
                  </a:moveTo>
                  <a:cubicBezTo>
                    <a:pt x="4595" y="658"/>
                    <a:pt x="4653" y="687"/>
                    <a:pt x="4709" y="713"/>
                  </a:cubicBezTo>
                  <a:lnTo>
                    <a:pt x="4513" y="1285"/>
                  </a:lnTo>
                  <a:cubicBezTo>
                    <a:pt x="4464" y="1249"/>
                    <a:pt x="4409" y="1213"/>
                    <a:pt x="4346" y="1178"/>
                  </a:cubicBezTo>
                  <a:cubicBezTo>
                    <a:pt x="4408" y="1024"/>
                    <a:pt x="4471" y="840"/>
                    <a:pt x="4535" y="6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4" name="Freeform 17"/>
            <p:cNvSpPr>
              <a:spLocks noEditPoints="1"/>
            </p:cNvSpPr>
            <p:nvPr/>
          </p:nvSpPr>
          <p:spPr bwMode="auto">
            <a:xfrm>
              <a:off x="5703" y="1389"/>
              <a:ext cx="451" cy="105"/>
            </a:xfrm>
            <a:custGeom>
              <a:avLst/>
              <a:gdLst>
                <a:gd name="T0" fmla="*/ 1124 w 5705"/>
                <a:gd name="T1" fmla="*/ 582 h 1327"/>
                <a:gd name="T2" fmla="*/ 872 w 5705"/>
                <a:gd name="T3" fmla="*/ 1285 h 1327"/>
                <a:gd name="T4" fmla="*/ 835 w 5705"/>
                <a:gd name="T5" fmla="*/ 1093 h 1327"/>
                <a:gd name="T6" fmla="*/ 583 w 5705"/>
                <a:gd name="T7" fmla="*/ 716 h 1327"/>
                <a:gd name="T8" fmla="*/ 167 w 5705"/>
                <a:gd name="T9" fmla="*/ 1327 h 1327"/>
                <a:gd name="T10" fmla="*/ 336 w 5705"/>
                <a:gd name="T11" fmla="*/ 928 h 1327"/>
                <a:gd name="T12" fmla="*/ 190 w 5705"/>
                <a:gd name="T13" fmla="*/ 609 h 1327"/>
                <a:gd name="T14" fmla="*/ 457 w 5705"/>
                <a:gd name="T15" fmla="*/ 0 h 1327"/>
                <a:gd name="T16" fmla="*/ 1069 w 5705"/>
                <a:gd name="T17" fmla="*/ 531 h 1327"/>
                <a:gd name="T18" fmla="*/ 1348 w 5705"/>
                <a:gd name="T19" fmla="*/ 490 h 1327"/>
                <a:gd name="T20" fmla="*/ 1473 w 5705"/>
                <a:gd name="T21" fmla="*/ 433 h 1327"/>
                <a:gd name="T22" fmla="*/ 1631 w 5705"/>
                <a:gd name="T23" fmla="*/ 10 h 1327"/>
                <a:gd name="T24" fmla="*/ 1947 w 5705"/>
                <a:gd name="T25" fmla="*/ 257 h 1327"/>
                <a:gd name="T26" fmla="*/ 1810 w 5705"/>
                <a:gd name="T27" fmla="*/ 556 h 1327"/>
                <a:gd name="T28" fmla="*/ 1810 w 5705"/>
                <a:gd name="T29" fmla="*/ 745 h 1327"/>
                <a:gd name="T30" fmla="*/ 1631 w 5705"/>
                <a:gd name="T31" fmla="*/ 805 h 1327"/>
                <a:gd name="T32" fmla="*/ 2719 w 5705"/>
                <a:gd name="T33" fmla="*/ 27 h 1327"/>
                <a:gd name="T34" fmla="*/ 2192 w 5705"/>
                <a:gd name="T35" fmla="*/ 477 h 1327"/>
                <a:gd name="T36" fmla="*/ 2572 w 5705"/>
                <a:gd name="T37" fmla="*/ 654 h 1327"/>
                <a:gd name="T38" fmla="*/ 2389 w 5705"/>
                <a:gd name="T39" fmla="*/ 654 h 1327"/>
                <a:gd name="T40" fmla="*/ 1867 w 5705"/>
                <a:gd name="T41" fmla="*/ 1170 h 1327"/>
                <a:gd name="T42" fmla="*/ 2719 w 5705"/>
                <a:gd name="T43" fmla="*/ 27 h 1327"/>
                <a:gd name="T44" fmla="*/ 4160 w 5705"/>
                <a:gd name="T45" fmla="*/ 45 h 1327"/>
                <a:gd name="T46" fmla="*/ 3983 w 5705"/>
                <a:gd name="T47" fmla="*/ 221 h 1327"/>
                <a:gd name="T48" fmla="*/ 3425 w 5705"/>
                <a:gd name="T49" fmla="*/ 888 h 1327"/>
                <a:gd name="T50" fmla="*/ 3069 w 5705"/>
                <a:gd name="T51" fmla="*/ 1007 h 1327"/>
                <a:gd name="T52" fmla="*/ 2939 w 5705"/>
                <a:gd name="T53" fmla="*/ 501 h 1327"/>
                <a:gd name="T54" fmla="*/ 2929 w 5705"/>
                <a:gd name="T55" fmla="*/ 241 h 1327"/>
                <a:gd name="T56" fmla="*/ 3386 w 5705"/>
                <a:gd name="T57" fmla="*/ 241 h 1327"/>
                <a:gd name="T58" fmla="*/ 3368 w 5705"/>
                <a:gd name="T59" fmla="*/ 501 h 1327"/>
                <a:gd name="T60" fmla="*/ 3243 w 5705"/>
                <a:gd name="T61" fmla="*/ 940 h 1327"/>
                <a:gd name="T62" fmla="*/ 2967 w 5705"/>
                <a:gd name="T63" fmla="*/ 1258 h 1327"/>
                <a:gd name="T64" fmla="*/ 4173 w 5705"/>
                <a:gd name="T65" fmla="*/ 1256 h 1327"/>
                <a:gd name="T66" fmla="*/ 3768 w 5705"/>
                <a:gd name="T67" fmla="*/ 1144 h 1327"/>
                <a:gd name="T68" fmla="*/ 3291 w 5705"/>
                <a:gd name="T69" fmla="*/ 1168 h 1327"/>
                <a:gd name="T70" fmla="*/ 3878 w 5705"/>
                <a:gd name="T71" fmla="*/ 303 h 1327"/>
                <a:gd name="T72" fmla="*/ 3937 w 5705"/>
                <a:gd name="T73" fmla="*/ 1080 h 1327"/>
                <a:gd name="T74" fmla="*/ 4075 w 5705"/>
                <a:gd name="T75" fmla="*/ 925 h 1327"/>
                <a:gd name="T76" fmla="*/ 5133 w 5705"/>
                <a:gd name="T77" fmla="*/ 555 h 1327"/>
                <a:gd name="T78" fmla="*/ 5144 w 5705"/>
                <a:gd name="T79" fmla="*/ 379 h 1327"/>
                <a:gd name="T80" fmla="*/ 5326 w 5705"/>
                <a:gd name="T81" fmla="*/ 379 h 1327"/>
                <a:gd name="T82" fmla="*/ 5358 w 5705"/>
                <a:gd name="T83" fmla="*/ 555 h 1327"/>
                <a:gd name="T84" fmla="*/ 5263 w 5705"/>
                <a:gd name="T85" fmla="*/ 760 h 1327"/>
                <a:gd name="T86" fmla="*/ 4842 w 5705"/>
                <a:gd name="T87" fmla="*/ 1321 h 1327"/>
                <a:gd name="T88" fmla="*/ 4428 w 5705"/>
                <a:gd name="T89" fmla="*/ 1068 h 1327"/>
                <a:gd name="T90" fmla="*/ 4662 w 5705"/>
                <a:gd name="T91" fmla="*/ 0 h 1327"/>
                <a:gd name="T92" fmla="*/ 5674 w 5705"/>
                <a:gd name="T93" fmla="*/ 221 h 1327"/>
                <a:gd name="T94" fmla="*/ 5499 w 5705"/>
                <a:gd name="T95" fmla="*/ 17 h 1327"/>
                <a:gd name="T96" fmla="*/ 4502 w 5705"/>
                <a:gd name="T97" fmla="*/ 57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5" h="1327">
                  <a:moveTo>
                    <a:pt x="1348" y="490"/>
                  </a:moveTo>
                  <a:cubicBezTo>
                    <a:pt x="1311" y="537"/>
                    <a:pt x="1268" y="594"/>
                    <a:pt x="1219" y="662"/>
                  </a:cubicBezTo>
                  <a:cubicBezTo>
                    <a:pt x="1186" y="636"/>
                    <a:pt x="1154" y="609"/>
                    <a:pt x="1124" y="582"/>
                  </a:cubicBezTo>
                  <a:cubicBezTo>
                    <a:pt x="1112" y="867"/>
                    <a:pt x="1102" y="1039"/>
                    <a:pt x="1096" y="1099"/>
                  </a:cubicBezTo>
                  <a:cubicBezTo>
                    <a:pt x="1089" y="1158"/>
                    <a:pt x="1067" y="1204"/>
                    <a:pt x="1029" y="1236"/>
                  </a:cubicBezTo>
                  <a:cubicBezTo>
                    <a:pt x="992" y="1269"/>
                    <a:pt x="939" y="1285"/>
                    <a:pt x="872" y="1285"/>
                  </a:cubicBezTo>
                  <a:cubicBezTo>
                    <a:pt x="780" y="1285"/>
                    <a:pt x="693" y="1284"/>
                    <a:pt x="611" y="1281"/>
                  </a:cubicBezTo>
                  <a:cubicBezTo>
                    <a:pt x="603" y="1207"/>
                    <a:pt x="593" y="1139"/>
                    <a:pt x="583" y="1079"/>
                  </a:cubicBezTo>
                  <a:cubicBezTo>
                    <a:pt x="699" y="1088"/>
                    <a:pt x="783" y="1093"/>
                    <a:pt x="835" y="1093"/>
                  </a:cubicBezTo>
                  <a:cubicBezTo>
                    <a:pt x="866" y="1093"/>
                    <a:pt x="885" y="1080"/>
                    <a:pt x="893" y="1052"/>
                  </a:cubicBezTo>
                  <a:cubicBezTo>
                    <a:pt x="902" y="1025"/>
                    <a:pt x="908" y="913"/>
                    <a:pt x="914" y="716"/>
                  </a:cubicBezTo>
                  <a:lnTo>
                    <a:pt x="583" y="716"/>
                  </a:lnTo>
                  <a:cubicBezTo>
                    <a:pt x="575" y="841"/>
                    <a:pt x="557" y="937"/>
                    <a:pt x="529" y="1004"/>
                  </a:cubicBezTo>
                  <a:cubicBezTo>
                    <a:pt x="501" y="1071"/>
                    <a:pt x="456" y="1132"/>
                    <a:pt x="396" y="1186"/>
                  </a:cubicBezTo>
                  <a:cubicBezTo>
                    <a:pt x="335" y="1240"/>
                    <a:pt x="259" y="1287"/>
                    <a:pt x="167" y="1327"/>
                  </a:cubicBezTo>
                  <a:cubicBezTo>
                    <a:pt x="112" y="1252"/>
                    <a:pt x="66" y="1196"/>
                    <a:pt x="28" y="1156"/>
                  </a:cubicBezTo>
                  <a:cubicBezTo>
                    <a:pt x="107" y="1125"/>
                    <a:pt x="173" y="1090"/>
                    <a:pt x="225" y="1051"/>
                  </a:cubicBezTo>
                  <a:cubicBezTo>
                    <a:pt x="276" y="1012"/>
                    <a:pt x="313" y="971"/>
                    <a:pt x="336" y="928"/>
                  </a:cubicBezTo>
                  <a:cubicBezTo>
                    <a:pt x="358" y="884"/>
                    <a:pt x="373" y="813"/>
                    <a:pt x="381" y="716"/>
                  </a:cubicBezTo>
                  <a:lnTo>
                    <a:pt x="190" y="716"/>
                  </a:lnTo>
                  <a:lnTo>
                    <a:pt x="190" y="609"/>
                  </a:lnTo>
                  <a:cubicBezTo>
                    <a:pt x="168" y="626"/>
                    <a:pt x="145" y="642"/>
                    <a:pt x="122" y="658"/>
                  </a:cubicBezTo>
                  <a:cubicBezTo>
                    <a:pt x="81" y="600"/>
                    <a:pt x="40" y="549"/>
                    <a:pt x="0" y="506"/>
                  </a:cubicBezTo>
                  <a:cubicBezTo>
                    <a:pt x="202" y="364"/>
                    <a:pt x="354" y="195"/>
                    <a:pt x="457" y="0"/>
                  </a:cubicBezTo>
                  <a:lnTo>
                    <a:pt x="636" y="77"/>
                  </a:lnTo>
                  <a:cubicBezTo>
                    <a:pt x="543" y="254"/>
                    <a:pt x="426" y="405"/>
                    <a:pt x="285" y="531"/>
                  </a:cubicBezTo>
                  <a:lnTo>
                    <a:pt x="1069" y="531"/>
                  </a:lnTo>
                  <a:cubicBezTo>
                    <a:pt x="932" y="398"/>
                    <a:pt x="818" y="251"/>
                    <a:pt x="729" y="88"/>
                  </a:cubicBezTo>
                  <a:lnTo>
                    <a:pt x="895" y="2"/>
                  </a:lnTo>
                  <a:cubicBezTo>
                    <a:pt x="1010" y="200"/>
                    <a:pt x="1160" y="363"/>
                    <a:pt x="1348" y="490"/>
                  </a:cubicBezTo>
                  <a:close/>
                  <a:moveTo>
                    <a:pt x="1461" y="805"/>
                  </a:moveTo>
                  <a:cubicBezTo>
                    <a:pt x="1541" y="674"/>
                    <a:pt x="1597" y="550"/>
                    <a:pt x="1629" y="433"/>
                  </a:cubicBezTo>
                  <a:lnTo>
                    <a:pt x="1473" y="433"/>
                  </a:lnTo>
                  <a:lnTo>
                    <a:pt x="1473" y="257"/>
                  </a:lnTo>
                  <a:lnTo>
                    <a:pt x="1631" y="257"/>
                  </a:lnTo>
                  <a:lnTo>
                    <a:pt x="1631" y="10"/>
                  </a:lnTo>
                  <a:lnTo>
                    <a:pt x="1810" y="10"/>
                  </a:lnTo>
                  <a:lnTo>
                    <a:pt x="1810" y="257"/>
                  </a:lnTo>
                  <a:lnTo>
                    <a:pt x="1947" y="257"/>
                  </a:lnTo>
                  <a:lnTo>
                    <a:pt x="1947" y="433"/>
                  </a:lnTo>
                  <a:lnTo>
                    <a:pt x="1810" y="433"/>
                  </a:lnTo>
                  <a:lnTo>
                    <a:pt x="1810" y="556"/>
                  </a:lnTo>
                  <a:cubicBezTo>
                    <a:pt x="1886" y="594"/>
                    <a:pt x="1949" y="628"/>
                    <a:pt x="1997" y="657"/>
                  </a:cubicBezTo>
                  <a:lnTo>
                    <a:pt x="1908" y="812"/>
                  </a:lnTo>
                  <a:cubicBezTo>
                    <a:pt x="1879" y="791"/>
                    <a:pt x="1847" y="768"/>
                    <a:pt x="1810" y="745"/>
                  </a:cubicBezTo>
                  <a:lnTo>
                    <a:pt x="1810" y="1316"/>
                  </a:lnTo>
                  <a:lnTo>
                    <a:pt x="1631" y="1316"/>
                  </a:lnTo>
                  <a:lnTo>
                    <a:pt x="1631" y="805"/>
                  </a:lnTo>
                  <a:cubicBezTo>
                    <a:pt x="1597" y="885"/>
                    <a:pt x="1557" y="963"/>
                    <a:pt x="1509" y="1041"/>
                  </a:cubicBezTo>
                  <a:cubicBezTo>
                    <a:pt x="1495" y="964"/>
                    <a:pt x="1479" y="886"/>
                    <a:pt x="1461" y="805"/>
                  </a:cubicBezTo>
                  <a:close/>
                  <a:moveTo>
                    <a:pt x="2719" y="27"/>
                  </a:moveTo>
                  <a:lnTo>
                    <a:pt x="2778" y="206"/>
                  </a:lnTo>
                  <a:cubicBezTo>
                    <a:pt x="2636" y="231"/>
                    <a:pt x="2441" y="254"/>
                    <a:pt x="2192" y="273"/>
                  </a:cubicBezTo>
                  <a:lnTo>
                    <a:pt x="2192" y="477"/>
                  </a:lnTo>
                  <a:lnTo>
                    <a:pt x="2793" y="477"/>
                  </a:lnTo>
                  <a:lnTo>
                    <a:pt x="2793" y="654"/>
                  </a:lnTo>
                  <a:lnTo>
                    <a:pt x="2572" y="654"/>
                  </a:lnTo>
                  <a:lnTo>
                    <a:pt x="2572" y="1309"/>
                  </a:lnTo>
                  <a:lnTo>
                    <a:pt x="2389" y="1309"/>
                  </a:lnTo>
                  <a:lnTo>
                    <a:pt x="2389" y="654"/>
                  </a:lnTo>
                  <a:lnTo>
                    <a:pt x="2192" y="654"/>
                  </a:lnTo>
                  <a:cubicBezTo>
                    <a:pt x="2192" y="937"/>
                    <a:pt x="2132" y="1161"/>
                    <a:pt x="2010" y="1324"/>
                  </a:cubicBezTo>
                  <a:cubicBezTo>
                    <a:pt x="1964" y="1266"/>
                    <a:pt x="1916" y="1214"/>
                    <a:pt x="1867" y="1170"/>
                  </a:cubicBezTo>
                  <a:cubicBezTo>
                    <a:pt x="1962" y="1047"/>
                    <a:pt x="2010" y="879"/>
                    <a:pt x="2010" y="665"/>
                  </a:cubicBezTo>
                  <a:lnTo>
                    <a:pt x="2010" y="98"/>
                  </a:lnTo>
                  <a:cubicBezTo>
                    <a:pt x="2310" y="82"/>
                    <a:pt x="2547" y="59"/>
                    <a:pt x="2719" y="27"/>
                  </a:cubicBezTo>
                  <a:close/>
                  <a:moveTo>
                    <a:pt x="3425" y="888"/>
                  </a:moveTo>
                  <a:lnTo>
                    <a:pt x="3425" y="45"/>
                  </a:lnTo>
                  <a:lnTo>
                    <a:pt x="4160" y="45"/>
                  </a:lnTo>
                  <a:lnTo>
                    <a:pt x="4160" y="878"/>
                  </a:lnTo>
                  <a:lnTo>
                    <a:pt x="3983" y="878"/>
                  </a:lnTo>
                  <a:lnTo>
                    <a:pt x="3983" y="221"/>
                  </a:lnTo>
                  <a:lnTo>
                    <a:pt x="3602" y="221"/>
                  </a:lnTo>
                  <a:lnTo>
                    <a:pt x="3602" y="888"/>
                  </a:lnTo>
                  <a:lnTo>
                    <a:pt x="3425" y="888"/>
                  </a:lnTo>
                  <a:close/>
                  <a:moveTo>
                    <a:pt x="2967" y="1258"/>
                  </a:moveTo>
                  <a:lnTo>
                    <a:pt x="2911" y="1063"/>
                  </a:lnTo>
                  <a:lnTo>
                    <a:pt x="3069" y="1007"/>
                  </a:lnTo>
                  <a:lnTo>
                    <a:pt x="3069" y="678"/>
                  </a:lnTo>
                  <a:lnTo>
                    <a:pt x="2939" y="678"/>
                  </a:lnTo>
                  <a:lnTo>
                    <a:pt x="2939" y="501"/>
                  </a:lnTo>
                  <a:lnTo>
                    <a:pt x="3069" y="501"/>
                  </a:lnTo>
                  <a:lnTo>
                    <a:pt x="3069" y="241"/>
                  </a:lnTo>
                  <a:lnTo>
                    <a:pt x="2929" y="241"/>
                  </a:lnTo>
                  <a:lnTo>
                    <a:pt x="2929" y="64"/>
                  </a:lnTo>
                  <a:lnTo>
                    <a:pt x="3386" y="64"/>
                  </a:lnTo>
                  <a:lnTo>
                    <a:pt x="3386" y="241"/>
                  </a:lnTo>
                  <a:lnTo>
                    <a:pt x="3243" y="241"/>
                  </a:lnTo>
                  <a:lnTo>
                    <a:pt x="3243" y="501"/>
                  </a:lnTo>
                  <a:lnTo>
                    <a:pt x="3368" y="501"/>
                  </a:lnTo>
                  <a:lnTo>
                    <a:pt x="3368" y="678"/>
                  </a:lnTo>
                  <a:lnTo>
                    <a:pt x="3243" y="678"/>
                  </a:lnTo>
                  <a:lnTo>
                    <a:pt x="3243" y="940"/>
                  </a:lnTo>
                  <a:cubicBezTo>
                    <a:pt x="3295" y="919"/>
                    <a:pt x="3339" y="899"/>
                    <a:pt x="3375" y="882"/>
                  </a:cubicBezTo>
                  <a:cubicBezTo>
                    <a:pt x="3379" y="956"/>
                    <a:pt x="3385" y="1020"/>
                    <a:pt x="3392" y="1073"/>
                  </a:cubicBezTo>
                  <a:cubicBezTo>
                    <a:pt x="3242" y="1135"/>
                    <a:pt x="3100" y="1197"/>
                    <a:pt x="2967" y="1258"/>
                  </a:cubicBezTo>
                  <a:close/>
                  <a:moveTo>
                    <a:pt x="4075" y="925"/>
                  </a:moveTo>
                  <a:cubicBezTo>
                    <a:pt x="4144" y="958"/>
                    <a:pt x="4201" y="982"/>
                    <a:pt x="4247" y="998"/>
                  </a:cubicBezTo>
                  <a:cubicBezTo>
                    <a:pt x="4227" y="1143"/>
                    <a:pt x="4203" y="1229"/>
                    <a:pt x="4173" y="1256"/>
                  </a:cubicBezTo>
                  <a:cubicBezTo>
                    <a:pt x="4144" y="1282"/>
                    <a:pt x="4110" y="1296"/>
                    <a:pt x="4070" y="1296"/>
                  </a:cubicBezTo>
                  <a:lnTo>
                    <a:pt x="3928" y="1296"/>
                  </a:lnTo>
                  <a:cubicBezTo>
                    <a:pt x="3822" y="1296"/>
                    <a:pt x="3768" y="1245"/>
                    <a:pt x="3768" y="1144"/>
                  </a:cubicBezTo>
                  <a:lnTo>
                    <a:pt x="3768" y="968"/>
                  </a:lnTo>
                  <a:cubicBezTo>
                    <a:pt x="3697" y="1108"/>
                    <a:pt x="3582" y="1227"/>
                    <a:pt x="3423" y="1324"/>
                  </a:cubicBezTo>
                  <a:cubicBezTo>
                    <a:pt x="3385" y="1274"/>
                    <a:pt x="3341" y="1222"/>
                    <a:pt x="3291" y="1168"/>
                  </a:cubicBezTo>
                  <a:cubicBezTo>
                    <a:pt x="3452" y="1087"/>
                    <a:pt x="3560" y="994"/>
                    <a:pt x="3615" y="890"/>
                  </a:cubicBezTo>
                  <a:cubicBezTo>
                    <a:pt x="3671" y="786"/>
                    <a:pt x="3698" y="590"/>
                    <a:pt x="3698" y="303"/>
                  </a:cubicBezTo>
                  <a:lnTo>
                    <a:pt x="3878" y="303"/>
                  </a:lnTo>
                  <a:cubicBezTo>
                    <a:pt x="3877" y="496"/>
                    <a:pt x="3862" y="656"/>
                    <a:pt x="3833" y="781"/>
                  </a:cubicBezTo>
                  <a:lnTo>
                    <a:pt x="3937" y="781"/>
                  </a:lnTo>
                  <a:lnTo>
                    <a:pt x="3937" y="1080"/>
                  </a:lnTo>
                  <a:cubicBezTo>
                    <a:pt x="3937" y="1119"/>
                    <a:pt x="3956" y="1139"/>
                    <a:pt x="3994" y="1139"/>
                  </a:cubicBezTo>
                  <a:cubicBezTo>
                    <a:pt x="4024" y="1139"/>
                    <a:pt x="4043" y="1129"/>
                    <a:pt x="4052" y="1109"/>
                  </a:cubicBezTo>
                  <a:cubicBezTo>
                    <a:pt x="4061" y="1088"/>
                    <a:pt x="4069" y="1027"/>
                    <a:pt x="4075" y="925"/>
                  </a:cubicBezTo>
                  <a:close/>
                  <a:moveTo>
                    <a:pt x="4842" y="0"/>
                  </a:moveTo>
                  <a:lnTo>
                    <a:pt x="4842" y="1147"/>
                  </a:lnTo>
                  <a:cubicBezTo>
                    <a:pt x="5005" y="1004"/>
                    <a:pt x="5102" y="807"/>
                    <a:pt x="5133" y="555"/>
                  </a:cubicBezTo>
                  <a:lnTo>
                    <a:pt x="4887" y="555"/>
                  </a:lnTo>
                  <a:lnTo>
                    <a:pt x="4887" y="379"/>
                  </a:lnTo>
                  <a:lnTo>
                    <a:pt x="5144" y="379"/>
                  </a:lnTo>
                  <a:cubicBezTo>
                    <a:pt x="5148" y="233"/>
                    <a:pt x="5150" y="107"/>
                    <a:pt x="5149" y="0"/>
                  </a:cubicBezTo>
                  <a:lnTo>
                    <a:pt x="5333" y="0"/>
                  </a:lnTo>
                  <a:cubicBezTo>
                    <a:pt x="5333" y="128"/>
                    <a:pt x="5330" y="254"/>
                    <a:pt x="5326" y="379"/>
                  </a:cubicBezTo>
                  <a:lnTo>
                    <a:pt x="5670" y="379"/>
                  </a:lnTo>
                  <a:lnTo>
                    <a:pt x="5670" y="555"/>
                  </a:lnTo>
                  <a:lnTo>
                    <a:pt x="5358" y="555"/>
                  </a:lnTo>
                  <a:cubicBezTo>
                    <a:pt x="5413" y="841"/>
                    <a:pt x="5529" y="1039"/>
                    <a:pt x="5705" y="1148"/>
                  </a:cubicBezTo>
                  <a:cubicBezTo>
                    <a:pt x="5661" y="1192"/>
                    <a:pt x="5616" y="1249"/>
                    <a:pt x="5570" y="1317"/>
                  </a:cubicBezTo>
                  <a:cubicBezTo>
                    <a:pt x="5423" y="1211"/>
                    <a:pt x="5321" y="1025"/>
                    <a:pt x="5263" y="760"/>
                  </a:cubicBezTo>
                  <a:cubicBezTo>
                    <a:pt x="5215" y="999"/>
                    <a:pt x="5115" y="1188"/>
                    <a:pt x="4963" y="1327"/>
                  </a:cubicBezTo>
                  <a:cubicBezTo>
                    <a:pt x="4925" y="1269"/>
                    <a:pt x="4885" y="1215"/>
                    <a:pt x="4842" y="1165"/>
                  </a:cubicBezTo>
                  <a:lnTo>
                    <a:pt x="4842" y="1321"/>
                  </a:lnTo>
                  <a:lnTo>
                    <a:pt x="4662" y="1321"/>
                  </a:lnTo>
                  <a:lnTo>
                    <a:pt x="4662" y="881"/>
                  </a:lnTo>
                  <a:cubicBezTo>
                    <a:pt x="4587" y="937"/>
                    <a:pt x="4509" y="1000"/>
                    <a:pt x="4428" y="1068"/>
                  </a:cubicBezTo>
                  <a:lnTo>
                    <a:pt x="4369" y="855"/>
                  </a:lnTo>
                  <a:cubicBezTo>
                    <a:pt x="4457" y="801"/>
                    <a:pt x="4555" y="732"/>
                    <a:pt x="4662" y="649"/>
                  </a:cubicBezTo>
                  <a:lnTo>
                    <a:pt x="4662" y="0"/>
                  </a:lnTo>
                  <a:lnTo>
                    <a:pt x="4842" y="0"/>
                  </a:lnTo>
                  <a:close/>
                  <a:moveTo>
                    <a:pt x="5499" y="17"/>
                  </a:moveTo>
                  <a:cubicBezTo>
                    <a:pt x="5550" y="70"/>
                    <a:pt x="5608" y="138"/>
                    <a:pt x="5674" y="221"/>
                  </a:cubicBezTo>
                  <a:lnTo>
                    <a:pt x="5535" y="329"/>
                  </a:lnTo>
                  <a:cubicBezTo>
                    <a:pt x="5475" y="242"/>
                    <a:pt x="5421" y="168"/>
                    <a:pt x="5371" y="108"/>
                  </a:cubicBezTo>
                  <a:lnTo>
                    <a:pt x="5499" y="17"/>
                  </a:lnTo>
                  <a:close/>
                  <a:moveTo>
                    <a:pt x="4531" y="171"/>
                  </a:moveTo>
                  <a:cubicBezTo>
                    <a:pt x="4577" y="278"/>
                    <a:pt x="4619" y="396"/>
                    <a:pt x="4659" y="523"/>
                  </a:cubicBezTo>
                  <a:lnTo>
                    <a:pt x="4502" y="579"/>
                  </a:lnTo>
                  <a:cubicBezTo>
                    <a:pt x="4469" y="458"/>
                    <a:pt x="4431" y="339"/>
                    <a:pt x="4388" y="221"/>
                  </a:cubicBezTo>
                  <a:lnTo>
                    <a:pt x="4531" y="1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5" name="Freeform 18"/>
            <p:cNvSpPr>
              <a:spLocks noEditPoints="1"/>
            </p:cNvSpPr>
            <p:nvPr/>
          </p:nvSpPr>
          <p:spPr bwMode="auto">
            <a:xfrm>
              <a:off x="6056" y="1773"/>
              <a:ext cx="445" cy="105"/>
            </a:xfrm>
            <a:custGeom>
              <a:avLst/>
              <a:gdLst>
                <a:gd name="T0" fmla="*/ 203 w 5624"/>
                <a:gd name="T1" fmla="*/ 6 h 1330"/>
                <a:gd name="T2" fmla="*/ 543 w 5624"/>
                <a:gd name="T3" fmla="*/ 251 h 1330"/>
                <a:gd name="T4" fmla="*/ 677 w 5624"/>
                <a:gd name="T5" fmla="*/ 0 h 1330"/>
                <a:gd name="T6" fmla="*/ 1302 w 5624"/>
                <a:gd name="T7" fmla="*/ 303 h 1330"/>
                <a:gd name="T8" fmla="*/ 920 w 5624"/>
                <a:gd name="T9" fmla="*/ 757 h 1330"/>
                <a:gd name="T10" fmla="*/ 963 w 5624"/>
                <a:gd name="T11" fmla="*/ 963 h 1330"/>
                <a:gd name="T12" fmla="*/ 1115 w 5624"/>
                <a:gd name="T13" fmla="*/ 1115 h 1330"/>
                <a:gd name="T14" fmla="*/ 1334 w 5624"/>
                <a:gd name="T15" fmla="*/ 972 h 1330"/>
                <a:gd name="T16" fmla="*/ 801 w 5624"/>
                <a:gd name="T17" fmla="*/ 1077 h 1330"/>
                <a:gd name="T18" fmla="*/ 749 w 5624"/>
                <a:gd name="T19" fmla="*/ 883 h 1330"/>
                <a:gd name="T20" fmla="*/ 499 w 5624"/>
                <a:gd name="T21" fmla="*/ 423 h 1330"/>
                <a:gd name="T22" fmla="*/ 571 w 5624"/>
                <a:gd name="T23" fmla="*/ 620 h 1330"/>
                <a:gd name="T24" fmla="*/ 392 w 5624"/>
                <a:gd name="T25" fmla="*/ 1150 h 1330"/>
                <a:gd name="T26" fmla="*/ 61 w 5624"/>
                <a:gd name="T27" fmla="*/ 1312 h 1330"/>
                <a:gd name="T28" fmla="*/ 187 w 5624"/>
                <a:gd name="T29" fmla="*/ 1128 h 1330"/>
                <a:gd name="T30" fmla="*/ 22 w 5624"/>
                <a:gd name="T31" fmla="*/ 865 h 1330"/>
                <a:gd name="T32" fmla="*/ 203 w 5624"/>
                <a:gd name="T33" fmla="*/ 423 h 1330"/>
                <a:gd name="T34" fmla="*/ 1047 w 5624"/>
                <a:gd name="T35" fmla="*/ 14 h 1330"/>
                <a:gd name="T36" fmla="*/ 935 w 5624"/>
                <a:gd name="T37" fmla="*/ 128 h 1330"/>
                <a:gd name="T38" fmla="*/ 2480 w 5624"/>
                <a:gd name="T39" fmla="*/ 124 h 1330"/>
                <a:gd name="T40" fmla="*/ 2221 w 5624"/>
                <a:gd name="T41" fmla="*/ 637 h 1330"/>
                <a:gd name="T42" fmla="*/ 2528 w 5624"/>
                <a:gd name="T43" fmla="*/ 754 h 1330"/>
                <a:gd name="T44" fmla="*/ 2528 w 5624"/>
                <a:gd name="T45" fmla="*/ 1322 h 1330"/>
                <a:gd name="T46" fmla="*/ 1527 w 5624"/>
                <a:gd name="T47" fmla="*/ 754 h 1330"/>
                <a:gd name="T48" fmla="*/ 2020 w 5624"/>
                <a:gd name="T49" fmla="*/ 1082 h 1330"/>
                <a:gd name="T50" fmla="*/ 1575 w 5624"/>
                <a:gd name="T51" fmla="*/ 124 h 1330"/>
                <a:gd name="T52" fmla="*/ 2020 w 5624"/>
                <a:gd name="T53" fmla="*/ 460 h 1330"/>
                <a:gd name="T54" fmla="*/ 2221 w 5624"/>
                <a:gd name="T55" fmla="*/ 460 h 1330"/>
                <a:gd name="T56" fmla="*/ 3565 w 5624"/>
                <a:gd name="T57" fmla="*/ 991 h 1330"/>
                <a:gd name="T58" fmla="*/ 3646 w 5624"/>
                <a:gd name="T59" fmla="*/ 1082 h 1330"/>
                <a:gd name="T60" fmla="*/ 3308 w 5624"/>
                <a:gd name="T61" fmla="*/ 313 h 1330"/>
                <a:gd name="T62" fmla="*/ 3224 w 5624"/>
                <a:gd name="T63" fmla="*/ 211 h 1330"/>
                <a:gd name="T64" fmla="*/ 2905 w 5624"/>
                <a:gd name="T65" fmla="*/ 1201 h 1330"/>
                <a:gd name="T66" fmla="*/ 4230 w 5624"/>
                <a:gd name="T67" fmla="*/ 54 h 1330"/>
                <a:gd name="T68" fmla="*/ 3724 w 5624"/>
                <a:gd name="T69" fmla="*/ 313 h 1330"/>
                <a:gd name="T70" fmla="*/ 3833 w 5624"/>
                <a:gd name="T71" fmla="*/ 874 h 1330"/>
                <a:gd name="T72" fmla="*/ 3670 w 5624"/>
                <a:gd name="T73" fmla="*/ 1307 h 1330"/>
                <a:gd name="T74" fmla="*/ 3305 w 5624"/>
                <a:gd name="T75" fmla="*/ 1280 h 1330"/>
                <a:gd name="T76" fmla="*/ 3976 w 5624"/>
                <a:gd name="T77" fmla="*/ 449 h 1330"/>
                <a:gd name="T78" fmla="*/ 3976 w 5624"/>
                <a:gd name="T79" fmla="*/ 531 h 1330"/>
                <a:gd name="T80" fmla="*/ 3976 w 5624"/>
                <a:gd name="T81" fmla="*/ 654 h 1330"/>
                <a:gd name="T82" fmla="*/ 3976 w 5624"/>
                <a:gd name="T83" fmla="*/ 738 h 1330"/>
                <a:gd name="T84" fmla="*/ 4094 w 5624"/>
                <a:gd name="T85" fmla="*/ 1273 h 1330"/>
                <a:gd name="T86" fmla="*/ 4437 w 5624"/>
                <a:gd name="T87" fmla="*/ 1319 h 1330"/>
                <a:gd name="T88" fmla="*/ 5624 w 5624"/>
                <a:gd name="T89" fmla="*/ 1318 h 1330"/>
                <a:gd name="T90" fmla="*/ 4625 w 5624"/>
                <a:gd name="T91" fmla="*/ 1257 h 1330"/>
                <a:gd name="T92" fmla="*/ 5435 w 5624"/>
                <a:gd name="T93" fmla="*/ 236 h 1330"/>
                <a:gd name="T94" fmla="*/ 5435 w 5624"/>
                <a:gd name="T95" fmla="*/ 1079 h 1330"/>
                <a:gd name="T96" fmla="*/ 5127 w 5624"/>
                <a:gd name="T97" fmla="*/ 263 h 1330"/>
                <a:gd name="T98" fmla="*/ 5395 w 5624"/>
                <a:gd name="T99" fmla="*/ 601 h 1330"/>
                <a:gd name="T100" fmla="*/ 5411 w 5624"/>
                <a:gd name="T101" fmla="*/ 891 h 1330"/>
                <a:gd name="T102" fmla="*/ 4740 w 5624"/>
                <a:gd name="T103" fmla="*/ 1054 h 1330"/>
                <a:gd name="T104" fmla="*/ 4666 w 5624"/>
                <a:gd name="T105" fmla="*/ 601 h 1330"/>
                <a:gd name="T106" fmla="*/ 4940 w 5624"/>
                <a:gd name="T107" fmla="*/ 26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4" h="1330">
                  <a:moveTo>
                    <a:pt x="23" y="251"/>
                  </a:moveTo>
                  <a:lnTo>
                    <a:pt x="203" y="251"/>
                  </a:lnTo>
                  <a:lnTo>
                    <a:pt x="203" y="6"/>
                  </a:lnTo>
                  <a:lnTo>
                    <a:pt x="392" y="6"/>
                  </a:lnTo>
                  <a:lnTo>
                    <a:pt x="392" y="251"/>
                  </a:lnTo>
                  <a:lnTo>
                    <a:pt x="543" y="251"/>
                  </a:lnTo>
                  <a:lnTo>
                    <a:pt x="543" y="370"/>
                  </a:lnTo>
                  <a:lnTo>
                    <a:pt x="697" y="357"/>
                  </a:lnTo>
                  <a:lnTo>
                    <a:pt x="677" y="0"/>
                  </a:lnTo>
                  <a:lnTo>
                    <a:pt x="870" y="0"/>
                  </a:lnTo>
                  <a:cubicBezTo>
                    <a:pt x="871" y="83"/>
                    <a:pt x="875" y="197"/>
                    <a:pt x="884" y="340"/>
                  </a:cubicBezTo>
                  <a:lnTo>
                    <a:pt x="1302" y="303"/>
                  </a:lnTo>
                  <a:lnTo>
                    <a:pt x="1318" y="471"/>
                  </a:lnTo>
                  <a:lnTo>
                    <a:pt x="896" y="508"/>
                  </a:lnTo>
                  <a:cubicBezTo>
                    <a:pt x="902" y="604"/>
                    <a:pt x="911" y="687"/>
                    <a:pt x="920" y="757"/>
                  </a:cubicBezTo>
                  <a:cubicBezTo>
                    <a:pt x="1007" y="684"/>
                    <a:pt x="1084" y="605"/>
                    <a:pt x="1149" y="519"/>
                  </a:cubicBezTo>
                  <a:lnTo>
                    <a:pt x="1295" y="633"/>
                  </a:lnTo>
                  <a:cubicBezTo>
                    <a:pt x="1199" y="756"/>
                    <a:pt x="1089" y="866"/>
                    <a:pt x="963" y="963"/>
                  </a:cubicBezTo>
                  <a:cubicBezTo>
                    <a:pt x="982" y="1021"/>
                    <a:pt x="1003" y="1062"/>
                    <a:pt x="1027" y="1087"/>
                  </a:cubicBezTo>
                  <a:cubicBezTo>
                    <a:pt x="1051" y="1112"/>
                    <a:pt x="1073" y="1124"/>
                    <a:pt x="1092" y="1124"/>
                  </a:cubicBezTo>
                  <a:cubicBezTo>
                    <a:pt x="1101" y="1124"/>
                    <a:pt x="1108" y="1121"/>
                    <a:pt x="1115" y="1115"/>
                  </a:cubicBezTo>
                  <a:cubicBezTo>
                    <a:pt x="1121" y="1109"/>
                    <a:pt x="1128" y="1088"/>
                    <a:pt x="1137" y="1054"/>
                  </a:cubicBezTo>
                  <a:cubicBezTo>
                    <a:pt x="1146" y="1020"/>
                    <a:pt x="1157" y="963"/>
                    <a:pt x="1169" y="881"/>
                  </a:cubicBezTo>
                  <a:cubicBezTo>
                    <a:pt x="1234" y="922"/>
                    <a:pt x="1288" y="952"/>
                    <a:pt x="1334" y="972"/>
                  </a:cubicBezTo>
                  <a:cubicBezTo>
                    <a:pt x="1312" y="1100"/>
                    <a:pt x="1284" y="1191"/>
                    <a:pt x="1251" y="1244"/>
                  </a:cubicBezTo>
                  <a:cubicBezTo>
                    <a:pt x="1218" y="1298"/>
                    <a:pt x="1170" y="1324"/>
                    <a:pt x="1106" y="1324"/>
                  </a:cubicBezTo>
                  <a:cubicBezTo>
                    <a:pt x="967" y="1324"/>
                    <a:pt x="865" y="1242"/>
                    <a:pt x="801" y="1077"/>
                  </a:cubicBezTo>
                  <a:cubicBezTo>
                    <a:pt x="721" y="1126"/>
                    <a:pt x="637" y="1171"/>
                    <a:pt x="549" y="1212"/>
                  </a:cubicBezTo>
                  <a:cubicBezTo>
                    <a:pt x="523" y="1166"/>
                    <a:pt x="487" y="1111"/>
                    <a:pt x="441" y="1047"/>
                  </a:cubicBezTo>
                  <a:cubicBezTo>
                    <a:pt x="553" y="997"/>
                    <a:pt x="656" y="943"/>
                    <a:pt x="749" y="883"/>
                  </a:cubicBezTo>
                  <a:cubicBezTo>
                    <a:pt x="731" y="786"/>
                    <a:pt x="717" y="666"/>
                    <a:pt x="708" y="524"/>
                  </a:cubicBezTo>
                  <a:lnTo>
                    <a:pt x="510" y="542"/>
                  </a:lnTo>
                  <a:lnTo>
                    <a:pt x="499" y="423"/>
                  </a:lnTo>
                  <a:lnTo>
                    <a:pt x="392" y="423"/>
                  </a:lnTo>
                  <a:lnTo>
                    <a:pt x="392" y="640"/>
                  </a:lnTo>
                  <a:lnTo>
                    <a:pt x="571" y="620"/>
                  </a:lnTo>
                  <a:cubicBezTo>
                    <a:pt x="565" y="692"/>
                    <a:pt x="562" y="750"/>
                    <a:pt x="563" y="795"/>
                  </a:cubicBezTo>
                  <a:lnTo>
                    <a:pt x="392" y="816"/>
                  </a:lnTo>
                  <a:lnTo>
                    <a:pt x="392" y="1150"/>
                  </a:lnTo>
                  <a:cubicBezTo>
                    <a:pt x="392" y="1198"/>
                    <a:pt x="381" y="1236"/>
                    <a:pt x="360" y="1262"/>
                  </a:cubicBezTo>
                  <a:cubicBezTo>
                    <a:pt x="338" y="1289"/>
                    <a:pt x="303" y="1304"/>
                    <a:pt x="253" y="1307"/>
                  </a:cubicBezTo>
                  <a:cubicBezTo>
                    <a:pt x="204" y="1310"/>
                    <a:pt x="140" y="1312"/>
                    <a:pt x="61" y="1312"/>
                  </a:cubicBezTo>
                  <a:cubicBezTo>
                    <a:pt x="49" y="1253"/>
                    <a:pt x="33" y="1195"/>
                    <a:pt x="13" y="1136"/>
                  </a:cubicBezTo>
                  <a:cubicBezTo>
                    <a:pt x="53" y="1139"/>
                    <a:pt x="90" y="1141"/>
                    <a:pt x="123" y="1141"/>
                  </a:cubicBezTo>
                  <a:cubicBezTo>
                    <a:pt x="156" y="1141"/>
                    <a:pt x="177" y="1137"/>
                    <a:pt x="187" y="1128"/>
                  </a:cubicBezTo>
                  <a:cubicBezTo>
                    <a:pt x="198" y="1119"/>
                    <a:pt x="203" y="1102"/>
                    <a:pt x="203" y="1078"/>
                  </a:cubicBezTo>
                  <a:lnTo>
                    <a:pt x="203" y="840"/>
                  </a:lnTo>
                  <a:lnTo>
                    <a:pt x="22" y="865"/>
                  </a:lnTo>
                  <a:lnTo>
                    <a:pt x="0" y="676"/>
                  </a:lnTo>
                  <a:lnTo>
                    <a:pt x="203" y="658"/>
                  </a:lnTo>
                  <a:lnTo>
                    <a:pt x="203" y="423"/>
                  </a:lnTo>
                  <a:lnTo>
                    <a:pt x="23" y="423"/>
                  </a:lnTo>
                  <a:lnTo>
                    <a:pt x="23" y="251"/>
                  </a:lnTo>
                  <a:close/>
                  <a:moveTo>
                    <a:pt x="1047" y="14"/>
                  </a:moveTo>
                  <a:cubicBezTo>
                    <a:pt x="1117" y="66"/>
                    <a:pt x="1188" y="125"/>
                    <a:pt x="1262" y="191"/>
                  </a:cubicBezTo>
                  <a:cubicBezTo>
                    <a:pt x="1210" y="240"/>
                    <a:pt x="1168" y="280"/>
                    <a:pt x="1136" y="313"/>
                  </a:cubicBezTo>
                  <a:cubicBezTo>
                    <a:pt x="1076" y="249"/>
                    <a:pt x="1009" y="187"/>
                    <a:pt x="935" y="128"/>
                  </a:cubicBezTo>
                  <a:lnTo>
                    <a:pt x="1047" y="14"/>
                  </a:lnTo>
                  <a:close/>
                  <a:moveTo>
                    <a:pt x="2480" y="460"/>
                  </a:moveTo>
                  <a:lnTo>
                    <a:pt x="2480" y="124"/>
                  </a:lnTo>
                  <a:lnTo>
                    <a:pt x="2668" y="124"/>
                  </a:lnTo>
                  <a:lnTo>
                    <a:pt x="2668" y="637"/>
                  </a:lnTo>
                  <a:lnTo>
                    <a:pt x="2221" y="637"/>
                  </a:lnTo>
                  <a:lnTo>
                    <a:pt x="2221" y="1082"/>
                  </a:lnTo>
                  <a:lnTo>
                    <a:pt x="2528" y="1082"/>
                  </a:lnTo>
                  <a:lnTo>
                    <a:pt x="2528" y="754"/>
                  </a:lnTo>
                  <a:lnTo>
                    <a:pt x="2716" y="754"/>
                  </a:lnTo>
                  <a:lnTo>
                    <a:pt x="2716" y="1322"/>
                  </a:lnTo>
                  <a:lnTo>
                    <a:pt x="2528" y="1322"/>
                  </a:lnTo>
                  <a:lnTo>
                    <a:pt x="2528" y="1259"/>
                  </a:lnTo>
                  <a:lnTo>
                    <a:pt x="1527" y="1259"/>
                  </a:lnTo>
                  <a:lnTo>
                    <a:pt x="1527" y="754"/>
                  </a:lnTo>
                  <a:lnTo>
                    <a:pt x="1715" y="754"/>
                  </a:lnTo>
                  <a:lnTo>
                    <a:pt x="1715" y="1082"/>
                  </a:lnTo>
                  <a:lnTo>
                    <a:pt x="2020" y="1082"/>
                  </a:lnTo>
                  <a:lnTo>
                    <a:pt x="2020" y="637"/>
                  </a:lnTo>
                  <a:lnTo>
                    <a:pt x="1575" y="637"/>
                  </a:lnTo>
                  <a:lnTo>
                    <a:pt x="1575" y="124"/>
                  </a:lnTo>
                  <a:lnTo>
                    <a:pt x="1763" y="124"/>
                  </a:lnTo>
                  <a:lnTo>
                    <a:pt x="1763" y="460"/>
                  </a:lnTo>
                  <a:lnTo>
                    <a:pt x="2020" y="460"/>
                  </a:lnTo>
                  <a:lnTo>
                    <a:pt x="2020" y="7"/>
                  </a:lnTo>
                  <a:lnTo>
                    <a:pt x="2221" y="7"/>
                  </a:lnTo>
                  <a:lnTo>
                    <a:pt x="2221" y="460"/>
                  </a:lnTo>
                  <a:lnTo>
                    <a:pt x="2480" y="460"/>
                  </a:lnTo>
                  <a:close/>
                  <a:moveTo>
                    <a:pt x="3415" y="890"/>
                  </a:moveTo>
                  <a:lnTo>
                    <a:pt x="3565" y="991"/>
                  </a:lnTo>
                  <a:cubicBezTo>
                    <a:pt x="3529" y="1039"/>
                    <a:pt x="3489" y="1086"/>
                    <a:pt x="3446" y="1134"/>
                  </a:cubicBezTo>
                  <a:cubicBezTo>
                    <a:pt x="3493" y="1139"/>
                    <a:pt x="3536" y="1141"/>
                    <a:pt x="3576" y="1141"/>
                  </a:cubicBezTo>
                  <a:cubicBezTo>
                    <a:pt x="3623" y="1141"/>
                    <a:pt x="3646" y="1121"/>
                    <a:pt x="3646" y="1082"/>
                  </a:cubicBezTo>
                  <a:lnTo>
                    <a:pt x="3646" y="874"/>
                  </a:lnTo>
                  <a:lnTo>
                    <a:pt x="3308" y="874"/>
                  </a:lnTo>
                  <a:lnTo>
                    <a:pt x="3308" y="313"/>
                  </a:lnTo>
                  <a:lnTo>
                    <a:pt x="3535" y="313"/>
                  </a:lnTo>
                  <a:cubicBezTo>
                    <a:pt x="3549" y="279"/>
                    <a:pt x="3562" y="245"/>
                    <a:pt x="3573" y="211"/>
                  </a:cubicBezTo>
                  <a:lnTo>
                    <a:pt x="3224" y="211"/>
                  </a:lnTo>
                  <a:lnTo>
                    <a:pt x="3224" y="609"/>
                  </a:lnTo>
                  <a:cubicBezTo>
                    <a:pt x="3224" y="934"/>
                    <a:pt x="3168" y="1174"/>
                    <a:pt x="3056" y="1330"/>
                  </a:cubicBezTo>
                  <a:cubicBezTo>
                    <a:pt x="3008" y="1281"/>
                    <a:pt x="2957" y="1238"/>
                    <a:pt x="2905" y="1201"/>
                  </a:cubicBezTo>
                  <a:cubicBezTo>
                    <a:pt x="2994" y="1082"/>
                    <a:pt x="3039" y="877"/>
                    <a:pt x="3039" y="585"/>
                  </a:cubicBezTo>
                  <a:lnTo>
                    <a:pt x="3039" y="54"/>
                  </a:lnTo>
                  <a:lnTo>
                    <a:pt x="4230" y="54"/>
                  </a:lnTo>
                  <a:lnTo>
                    <a:pt x="4230" y="211"/>
                  </a:lnTo>
                  <a:lnTo>
                    <a:pt x="3771" y="211"/>
                  </a:lnTo>
                  <a:cubicBezTo>
                    <a:pt x="3756" y="246"/>
                    <a:pt x="3740" y="280"/>
                    <a:pt x="3724" y="313"/>
                  </a:cubicBezTo>
                  <a:lnTo>
                    <a:pt x="4153" y="313"/>
                  </a:lnTo>
                  <a:lnTo>
                    <a:pt x="4153" y="874"/>
                  </a:lnTo>
                  <a:lnTo>
                    <a:pt x="3833" y="874"/>
                  </a:lnTo>
                  <a:lnTo>
                    <a:pt x="3833" y="1136"/>
                  </a:lnTo>
                  <a:cubicBezTo>
                    <a:pt x="3833" y="1190"/>
                    <a:pt x="3820" y="1231"/>
                    <a:pt x="3794" y="1260"/>
                  </a:cubicBezTo>
                  <a:cubicBezTo>
                    <a:pt x="3768" y="1289"/>
                    <a:pt x="3727" y="1305"/>
                    <a:pt x="3670" y="1307"/>
                  </a:cubicBezTo>
                  <a:cubicBezTo>
                    <a:pt x="3613" y="1310"/>
                    <a:pt x="3547" y="1311"/>
                    <a:pt x="3473" y="1310"/>
                  </a:cubicBezTo>
                  <a:cubicBezTo>
                    <a:pt x="3465" y="1250"/>
                    <a:pt x="3454" y="1194"/>
                    <a:pt x="3438" y="1143"/>
                  </a:cubicBezTo>
                  <a:cubicBezTo>
                    <a:pt x="3397" y="1188"/>
                    <a:pt x="3352" y="1234"/>
                    <a:pt x="3305" y="1280"/>
                  </a:cubicBezTo>
                  <a:lnTo>
                    <a:pt x="3170" y="1161"/>
                  </a:lnTo>
                  <a:cubicBezTo>
                    <a:pt x="3266" y="1072"/>
                    <a:pt x="3347" y="982"/>
                    <a:pt x="3415" y="890"/>
                  </a:cubicBezTo>
                  <a:close/>
                  <a:moveTo>
                    <a:pt x="3976" y="449"/>
                  </a:moveTo>
                  <a:lnTo>
                    <a:pt x="3485" y="449"/>
                  </a:lnTo>
                  <a:lnTo>
                    <a:pt x="3485" y="531"/>
                  </a:lnTo>
                  <a:lnTo>
                    <a:pt x="3976" y="531"/>
                  </a:lnTo>
                  <a:lnTo>
                    <a:pt x="3976" y="449"/>
                  </a:lnTo>
                  <a:close/>
                  <a:moveTo>
                    <a:pt x="3976" y="738"/>
                  </a:moveTo>
                  <a:lnTo>
                    <a:pt x="3976" y="654"/>
                  </a:lnTo>
                  <a:lnTo>
                    <a:pt x="3485" y="654"/>
                  </a:lnTo>
                  <a:lnTo>
                    <a:pt x="3485" y="738"/>
                  </a:lnTo>
                  <a:lnTo>
                    <a:pt x="3976" y="738"/>
                  </a:lnTo>
                  <a:close/>
                  <a:moveTo>
                    <a:pt x="4001" y="885"/>
                  </a:moveTo>
                  <a:cubicBezTo>
                    <a:pt x="4081" y="969"/>
                    <a:pt x="4163" y="1061"/>
                    <a:pt x="4246" y="1162"/>
                  </a:cubicBezTo>
                  <a:lnTo>
                    <a:pt x="4094" y="1273"/>
                  </a:lnTo>
                  <a:cubicBezTo>
                    <a:pt x="4021" y="1177"/>
                    <a:pt x="3944" y="1079"/>
                    <a:pt x="3862" y="980"/>
                  </a:cubicBezTo>
                  <a:lnTo>
                    <a:pt x="4001" y="885"/>
                  </a:lnTo>
                  <a:close/>
                  <a:moveTo>
                    <a:pt x="4437" y="1319"/>
                  </a:moveTo>
                  <a:lnTo>
                    <a:pt x="4437" y="58"/>
                  </a:lnTo>
                  <a:lnTo>
                    <a:pt x="5624" y="58"/>
                  </a:lnTo>
                  <a:lnTo>
                    <a:pt x="5624" y="1318"/>
                  </a:lnTo>
                  <a:lnTo>
                    <a:pt x="5435" y="1318"/>
                  </a:lnTo>
                  <a:lnTo>
                    <a:pt x="5435" y="1257"/>
                  </a:lnTo>
                  <a:lnTo>
                    <a:pt x="4625" y="1257"/>
                  </a:lnTo>
                  <a:lnTo>
                    <a:pt x="4625" y="1319"/>
                  </a:lnTo>
                  <a:lnTo>
                    <a:pt x="4437" y="1319"/>
                  </a:lnTo>
                  <a:close/>
                  <a:moveTo>
                    <a:pt x="5435" y="236"/>
                  </a:moveTo>
                  <a:lnTo>
                    <a:pt x="4625" y="236"/>
                  </a:lnTo>
                  <a:lnTo>
                    <a:pt x="4625" y="1079"/>
                  </a:lnTo>
                  <a:lnTo>
                    <a:pt x="5435" y="1079"/>
                  </a:lnTo>
                  <a:lnTo>
                    <a:pt x="5435" y="236"/>
                  </a:lnTo>
                  <a:close/>
                  <a:moveTo>
                    <a:pt x="4940" y="263"/>
                  </a:moveTo>
                  <a:lnTo>
                    <a:pt x="5127" y="263"/>
                  </a:lnTo>
                  <a:cubicBezTo>
                    <a:pt x="5126" y="326"/>
                    <a:pt x="5125" y="382"/>
                    <a:pt x="5122" y="432"/>
                  </a:cubicBezTo>
                  <a:lnTo>
                    <a:pt x="5395" y="432"/>
                  </a:lnTo>
                  <a:lnTo>
                    <a:pt x="5395" y="601"/>
                  </a:lnTo>
                  <a:lnTo>
                    <a:pt x="5108" y="601"/>
                  </a:lnTo>
                  <a:cubicBezTo>
                    <a:pt x="5105" y="625"/>
                    <a:pt x="5101" y="648"/>
                    <a:pt x="5095" y="671"/>
                  </a:cubicBezTo>
                  <a:cubicBezTo>
                    <a:pt x="5193" y="735"/>
                    <a:pt x="5298" y="808"/>
                    <a:pt x="5411" y="891"/>
                  </a:cubicBezTo>
                  <a:lnTo>
                    <a:pt x="5286" y="1054"/>
                  </a:lnTo>
                  <a:cubicBezTo>
                    <a:pt x="5211" y="984"/>
                    <a:pt x="5124" y="909"/>
                    <a:pt x="5025" y="829"/>
                  </a:cubicBezTo>
                  <a:cubicBezTo>
                    <a:pt x="4963" y="922"/>
                    <a:pt x="4868" y="997"/>
                    <a:pt x="4740" y="1054"/>
                  </a:cubicBezTo>
                  <a:cubicBezTo>
                    <a:pt x="4714" y="1009"/>
                    <a:pt x="4678" y="952"/>
                    <a:pt x="4631" y="883"/>
                  </a:cubicBezTo>
                  <a:cubicBezTo>
                    <a:pt x="4794" y="827"/>
                    <a:pt x="4889" y="733"/>
                    <a:pt x="4918" y="601"/>
                  </a:cubicBezTo>
                  <a:lnTo>
                    <a:pt x="4666" y="601"/>
                  </a:lnTo>
                  <a:lnTo>
                    <a:pt x="4666" y="432"/>
                  </a:lnTo>
                  <a:lnTo>
                    <a:pt x="4936" y="432"/>
                  </a:lnTo>
                  <a:cubicBezTo>
                    <a:pt x="4939" y="382"/>
                    <a:pt x="4940" y="326"/>
                    <a:pt x="4940" y="2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6" name="Freeform 19"/>
            <p:cNvSpPr>
              <a:spLocks noEditPoints="1"/>
            </p:cNvSpPr>
            <p:nvPr/>
          </p:nvSpPr>
          <p:spPr bwMode="auto">
            <a:xfrm>
              <a:off x="6091" y="2235"/>
              <a:ext cx="221" cy="106"/>
            </a:xfrm>
            <a:custGeom>
              <a:avLst/>
              <a:gdLst>
                <a:gd name="T0" fmla="*/ 163 w 2786"/>
                <a:gd name="T1" fmla="*/ 243 h 1337"/>
                <a:gd name="T2" fmla="*/ 336 w 2786"/>
                <a:gd name="T3" fmla="*/ 6 h 1337"/>
                <a:gd name="T4" fmla="*/ 462 w 2786"/>
                <a:gd name="T5" fmla="*/ 243 h 1337"/>
                <a:gd name="T6" fmla="*/ 336 w 2786"/>
                <a:gd name="T7" fmla="*/ 417 h 1337"/>
                <a:gd name="T8" fmla="*/ 450 w 2786"/>
                <a:gd name="T9" fmla="*/ 590 h 1337"/>
                <a:gd name="T10" fmla="*/ 531 w 2786"/>
                <a:gd name="T11" fmla="*/ 571 h 1337"/>
                <a:gd name="T12" fmla="*/ 634 w 2786"/>
                <a:gd name="T13" fmla="*/ 417 h 1337"/>
                <a:gd name="T14" fmla="*/ 504 w 2786"/>
                <a:gd name="T15" fmla="*/ 243 h 1337"/>
                <a:gd name="T16" fmla="*/ 638 w 2786"/>
                <a:gd name="T17" fmla="*/ 6 h 1337"/>
                <a:gd name="T18" fmla="*/ 813 w 2786"/>
                <a:gd name="T19" fmla="*/ 243 h 1337"/>
                <a:gd name="T20" fmla="*/ 1123 w 2786"/>
                <a:gd name="T21" fmla="*/ 842 h 1337"/>
                <a:gd name="T22" fmla="*/ 1152 w 2786"/>
                <a:gd name="T23" fmla="*/ 1094 h 1337"/>
                <a:gd name="T24" fmla="*/ 1197 w 2786"/>
                <a:gd name="T25" fmla="*/ 870 h 1337"/>
                <a:gd name="T26" fmla="*/ 1275 w 2786"/>
                <a:gd name="T27" fmla="*/ 1243 h 1337"/>
                <a:gd name="T28" fmla="*/ 1014 w 2786"/>
                <a:gd name="T29" fmla="*/ 1243 h 1337"/>
                <a:gd name="T30" fmla="*/ 855 w 2786"/>
                <a:gd name="T31" fmla="*/ 1018 h 1337"/>
                <a:gd name="T32" fmla="*/ 492 w 2786"/>
                <a:gd name="T33" fmla="*/ 1337 h 1337"/>
                <a:gd name="T34" fmla="*/ 579 w 2786"/>
                <a:gd name="T35" fmla="*/ 813 h 1337"/>
                <a:gd name="T36" fmla="*/ 445 w 2786"/>
                <a:gd name="T37" fmla="*/ 767 h 1337"/>
                <a:gd name="T38" fmla="*/ 336 w 2786"/>
                <a:gd name="T39" fmla="*/ 1148 h 1337"/>
                <a:gd name="T40" fmla="*/ 58 w 2786"/>
                <a:gd name="T41" fmla="*/ 1322 h 1337"/>
                <a:gd name="T42" fmla="*/ 89 w 2786"/>
                <a:gd name="T43" fmla="*/ 1143 h 1337"/>
                <a:gd name="T44" fmla="*/ 163 w 2786"/>
                <a:gd name="T45" fmla="*/ 1078 h 1337"/>
                <a:gd name="T46" fmla="*/ 19 w 2786"/>
                <a:gd name="T47" fmla="*/ 874 h 1337"/>
                <a:gd name="T48" fmla="*/ 163 w 2786"/>
                <a:gd name="T49" fmla="*/ 652 h 1337"/>
                <a:gd name="T50" fmla="*/ 4 w 2786"/>
                <a:gd name="T51" fmla="*/ 417 h 1337"/>
                <a:gd name="T52" fmla="*/ 945 w 2786"/>
                <a:gd name="T53" fmla="*/ 860 h 1337"/>
                <a:gd name="T54" fmla="*/ 812 w 2786"/>
                <a:gd name="T55" fmla="*/ 417 h 1337"/>
                <a:gd name="T56" fmla="*/ 945 w 2786"/>
                <a:gd name="T57" fmla="*/ 860 h 1337"/>
                <a:gd name="T58" fmla="*/ 1950 w 2786"/>
                <a:gd name="T59" fmla="*/ 116 h 1337"/>
                <a:gd name="T60" fmla="*/ 1457 w 2786"/>
                <a:gd name="T61" fmla="*/ 307 h 1337"/>
                <a:gd name="T62" fmla="*/ 2030 w 2786"/>
                <a:gd name="T63" fmla="*/ 96 h 1337"/>
                <a:gd name="T64" fmla="*/ 2727 w 2786"/>
                <a:gd name="T65" fmla="*/ 270 h 1337"/>
                <a:gd name="T66" fmla="*/ 2030 w 2786"/>
                <a:gd name="T67" fmla="*/ 96 h 1337"/>
                <a:gd name="T68" fmla="*/ 1967 w 2786"/>
                <a:gd name="T69" fmla="*/ 449 h 1337"/>
                <a:gd name="T70" fmla="*/ 1839 w 2786"/>
                <a:gd name="T71" fmla="*/ 1314 h 1337"/>
                <a:gd name="T72" fmla="*/ 1652 w 2786"/>
                <a:gd name="T73" fmla="*/ 820 h 1337"/>
                <a:gd name="T74" fmla="*/ 1450 w 2786"/>
                <a:gd name="T75" fmla="*/ 751 h 1337"/>
                <a:gd name="T76" fmla="*/ 1986 w 2786"/>
                <a:gd name="T77" fmla="*/ 479 h 1337"/>
                <a:gd name="T78" fmla="*/ 2786 w 2786"/>
                <a:gd name="T79" fmla="*/ 653 h 1337"/>
                <a:gd name="T80" fmla="*/ 2577 w 2786"/>
                <a:gd name="T81" fmla="*/ 1085 h 1337"/>
                <a:gd name="T82" fmla="*/ 2386 w 2786"/>
                <a:gd name="T83" fmla="*/ 1311 h 1337"/>
                <a:gd name="T84" fmla="*/ 2065 w 2786"/>
                <a:gd name="T85" fmla="*/ 1132 h 1337"/>
                <a:gd name="T86" fmla="*/ 2383 w 2786"/>
                <a:gd name="T87" fmla="*/ 1038 h 1337"/>
                <a:gd name="T88" fmla="*/ 1986 w 2786"/>
                <a:gd name="T89" fmla="*/ 653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6" h="1337">
                  <a:moveTo>
                    <a:pt x="4" y="243"/>
                  </a:moveTo>
                  <a:lnTo>
                    <a:pt x="163" y="243"/>
                  </a:lnTo>
                  <a:lnTo>
                    <a:pt x="163" y="6"/>
                  </a:lnTo>
                  <a:lnTo>
                    <a:pt x="336" y="6"/>
                  </a:lnTo>
                  <a:lnTo>
                    <a:pt x="336" y="243"/>
                  </a:lnTo>
                  <a:lnTo>
                    <a:pt x="462" y="243"/>
                  </a:lnTo>
                  <a:lnTo>
                    <a:pt x="462" y="417"/>
                  </a:lnTo>
                  <a:lnTo>
                    <a:pt x="336" y="417"/>
                  </a:lnTo>
                  <a:lnTo>
                    <a:pt x="336" y="616"/>
                  </a:lnTo>
                  <a:lnTo>
                    <a:pt x="450" y="590"/>
                  </a:lnTo>
                  <a:lnTo>
                    <a:pt x="447" y="682"/>
                  </a:lnTo>
                  <a:lnTo>
                    <a:pt x="531" y="571"/>
                  </a:lnTo>
                  <a:lnTo>
                    <a:pt x="619" y="631"/>
                  </a:lnTo>
                  <a:cubicBezTo>
                    <a:pt x="628" y="564"/>
                    <a:pt x="633" y="493"/>
                    <a:pt x="634" y="417"/>
                  </a:cubicBezTo>
                  <a:lnTo>
                    <a:pt x="504" y="417"/>
                  </a:lnTo>
                  <a:lnTo>
                    <a:pt x="504" y="243"/>
                  </a:lnTo>
                  <a:lnTo>
                    <a:pt x="637" y="243"/>
                  </a:lnTo>
                  <a:cubicBezTo>
                    <a:pt x="638" y="173"/>
                    <a:pt x="638" y="94"/>
                    <a:pt x="638" y="6"/>
                  </a:cubicBezTo>
                  <a:lnTo>
                    <a:pt x="815" y="6"/>
                  </a:lnTo>
                  <a:cubicBezTo>
                    <a:pt x="815" y="80"/>
                    <a:pt x="814" y="159"/>
                    <a:pt x="813" y="243"/>
                  </a:cubicBezTo>
                  <a:lnTo>
                    <a:pt x="1120" y="243"/>
                  </a:lnTo>
                  <a:cubicBezTo>
                    <a:pt x="1118" y="494"/>
                    <a:pt x="1120" y="694"/>
                    <a:pt x="1123" y="842"/>
                  </a:cubicBezTo>
                  <a:cubicBezTo>
                    <a:pt x="1127" y="989"/>
                    <a:pt x="1131" y="1068"/>
                    <a:pt x="1135" y="1078"/>
                  </a:cubicBezTo>
                  <a:cubicBezTo>
                    <a:pt x="1140" y="1087"/>
                    <a:pt x="1145" y="1093"/>
                    <a:pt x="1152" y="1094"/>
                  </a:cubicBezTo>
                  <a:cubicBezTo>
                    <a:pt x="1165" y="1095"/>
                    <a:pt x="1174" y="1080"/>
                    <a:pt x="1180" y="1048"/>
                  </a:cubicBezTo>
                  <a:cubicBezTo>
                    <a:pt x="1185" y="1017"/>
                    <a:pt x="1191" y="958"/>
                    <a:pt x="1197" y="870"/>
                  </a:cubicBezTo>
                  <a:cubicBezTo>
                    <a:pt x="1248" y="904"/>
                    <a:pt x="1294" y="931"/>
                    <a:pt x="1336" y="951"/>
                  </a:cubicBezTo>
                  <a:cubicBezTo>
                    <a:pt x="1324" y="1089"/>
                    <a:pt x="1303" y="1187"/>
                    <a:pt x="1275" y="1243"/>
                  </a:cubicBezTo>
                  <a:cubicBezTo>
                    <a:pt x="1247" y="1299"/>
                    <a:pt x="1208" y="1327"/>
                    <a:pt x="1158" y="1327"/>
                  </a:cubicBezTo>
                  <a:cubicBezTo>
                    <a:pt x="1104" y="1327"/>
                    <a:pt x="1056" y="1299"/>
                    <a:pt x="1014" y="1243"/>
                  </a:cubicBezTo>
                  <a:cubicBezTo>
                    <a:pt x="972" y="1187"/>
                    <a:pt x="949" y="1067"/>
                    <a:pt x="945" y="883"/>
                  </a:cubicBezTo>
                  <a:lnTo>
                    <a:pt x="855" y="1018"/>
                  </a:lnTo>
                  <a:lnTo>
                    <a:pt x="736" y="927"/>
                  </a:lnTo>
                  <a:cubicBezTo>
                    <a:pt x="682" y="1085"/>
                    <a:pt x="601" y="1222"/>
                    <a:pt x="492" y="1337"/>
                  </a:cubicBezTo>
                  <a:cubicBezTo>
                    <a:pt x="443" y="1286"/>
                    <a:pt x="394" y="1237"/>
                    <a:pt x="342" y="1189"/>
                  </a:cubicBezTo>
                  <a:cubicBezTo>
                    <a:pt x="452" y="1095"/>
                    <a:pt x="531" y="970"/>
                    <a:pt x="579" y="813"/>
                  </a:cubicBezTo>
                  <a:cubicBezTo>
                    <a:pt x="533" y="780"/>
                    <a:pt x="488" y="749"/>
                    <a:pt x="445" y="721"/>
                  </a:cubicBezTo>
                  <a:cubicBezTo>
                    <a:pt x="445" y="736"/>
                    <a:pt x="445" y="751"/>
                    <a:pt x="445" y="767"/>
                  </a:cubicBezTo>
                  <a:lnTo>
                    <a:pt x="336" y="793"/>
                  </a:lnTo>
                  <a:lnTo>
                    <a:pt x="336" y="1148"/>
                  </a:lnTo>
                  <a:cubicBezTo>
                    <a:pt x="336" y="1193"/>
                    <a:pt x="324" y="1233"/>
                    <a:pt x="301" y="1268"/>
                  </a:cubicBezTo>
                  <a:cubicBezTo>
                    <a:pt x="278" y="1303"/>
                    <a:pt x="196" y="1321"/>
                    <a:pt x="58" y="1322"/>
                  </a:cubicBezTo>
                  <a:cubicBezTo>
                    <a:pt x="46" y="1266"/>
                    <a:pt x="31" y="1206"/>
                    <a:pt x="12" y="1140"/>
                  </a:cubicBezTo>
                  <a:cubicBezTo>
                    <a:pt x="41" y="1142"/>
                    <a:pt x="67" y="1143"/>
                    <a:pt x="89" y="1143"/>
                  </a:cubicBezTo>
                  <a:cubicBezTo>
                    <a:pt x="120" y="1143"/>
                    <a:pt x="141" y="1139"/>
                    <a:pt x="150" y="1130"/>
                  </a:cubicBezTo>
                  <a:cubicBezTo>
                    <a:pt x="159" y="1121"/>
                    <a:pt x="163" y="1104"/>
                    <a:pt x="163" y="1078"/>
                  </a:cubicBezTo>
                  <a:lnTo>
                    <a:pt x="163" y="837"/>
                  </a:lnTo>
                  <a:lnTo>
                    <a:pt x="19" y="874"/>
                  </a:lnTo>
                  <a:lnTo>
                    <a:pt x="0" y="681"/>
                  </a:lnTo>
                  <a:cubicBezTo>
                    <a:pt x="54" y="672"/>
                    <a:pt x="108" y="663"/>
                    <a:pt x="163" y="652"/>
                  </a:cubicBezTo>
                  <a:lnTo>
                    <a:pt x="163" y="417"/>
                  </a:lnTo>
                  <a:lnTo>
                    <a:pt x="4" y="417"/>
                  </a:lnTo>
                  <a:lnTo>
                    <a:pt x="4" y="243"/>
                  </a:lnTo>
                  <a:close/>
                  <a:moveTo>
                    <a:pt x="945" y="860"/>
                  </a:moveTo>
                  <a:cubicBezTo>
                    <a:pt x="940" y="720"/>
                    <a:pt x="939" y="572"/>
                    <a:pt x="941" y="417"/>
                  </a:cubicBezTo>
                  <a:lnTo>
                    <a:pt x="812" y="417"/>
                  </a:lnTo>
                  <a:cubicBezTo>
                    <a:pt x="812" y="534"/>
                    <a:pt x="802" y="643"/>
                    <a:pt x="783" y="745"/>
                  </a:cubicBezTo>
                  <a:cubicBezTo>
                    <a:pt x="840" y="785"/>
                    <a:pt x="894" y="823"/>
                    <a:pt x="945" y="860"/>
                  </a:cubicBezTo>
                  <a:close/>
                  <a:moveTo>
                    <a:pt x="1789" y="0"/>
                  </a:moveTo>
                  <a:cubicBezTo>
                    <a:pt x="1846" y="40"/>
                    <a:pt x="1900" y="78"/>
                    <a:pt x="1950" y="116"/>
                  </a:cubicBezTo>
                  <a:cubicBezTo>
                    <a:pt x="1856" y="225"/>
                    <a:pt x="1731" y="341"/>
                    <a:pt x="1576" y="466"/>
                  </a:cubicBezTo>
                  <a:cubicBezTo>
                    <a:pt x="1543" y="416"/>
                    <a:pt x="1503" y="363"/>
                    <a:pt x="1457" y="307"/>
                  </a:cubicBezTo>
                  <a:cubicBezTo>
                    <a:pt x="1607" y="193"/>
                    <a:pt x="1718" y="91"/>
                    <a:pt x="1789" y="0"/>
                  </a:cubicBezTo>
                  <a:close/>
                  <a:moveTo>
                    <a:pt x="2030" y="96"/>
                  </a:moveTo>
                  <a:lnTo>
                    <a:pt x="2727" y="96"/>
                  </a:lnTo>
                  <a:lnTo>
                    <a:pt x="2727" y="270"/>
                  </a:lnTo>
                  <a:lnTo>
                    <a:pt x="2030" y="270"/>
                  </a:lnTo>
                  <a:lnTo>
                    <a:pt x="2030" y="96"/>
                  </a:lnTo>
                  <a:close/>
                  <a:moveTo>
                    <a:pt x="1810" y="349"/>
                  </a:moveTo>
                  <a:lnTo>
                    <a:pt x="1967" y="449"/>
                  </a:lnTo>
                  <a:cubicBezTo>
                    <a:pt x="1928" y="507"/>
                    <a:pt x="1885" y="564"/>
                    <a:pt x="1839" y="619"/>
                  </a:cubicBezTo>
                  <a:lnTo>
                    <a:pt x="1839" y="1314"/>
                  </a:lnTo>
                  <a:lnTo>
                    <a:pt x="1652" y="1314"/>
                  </a:lnTo>
                  <a:lnTo>
                    <a:pt x="1652" y="820"/>
                  </a:lnTo>
                  <a:cubicBezTo>
                    <a:pt x="1611" y="860"/>
                    <a:pt x="1568" y="899"/>
                    <a:pt x="1524" y="937"/>
                  </a:cubicBezTo>
                  <a:cubicBezTo>
                    <a:pt x="1506" y="887"/>
                    <a:pt x="1481" y="825"/>
                    <a:pt x="1450" y="751"/>
                  </a:cubicBezTo>
                  <a:cubicBezTo>
                    <a:pt x="1588" y="632"/>
                    <a:pt x="1708" y="498"/>
                    <a:pt x="1810" y="349"/>
                  </a:cubicBezTo>
                  <a:close/>
                  <a:moveTo>
                    <a:pt x="1986" y="479"/>
                  </a:moveTo>
                  <a:lnTo>
                    <a:pt x="2786" y="479"/>
                  </a:lnTo>
                  <a:lnTo>
                    <a:pt x="2786" y="653"/>
                  </a:lnTo>
                  <a:lnTo>
                    <a:pt x="2577" y="653"/>
                  </a:lnTo>
                  <a:lnTo>
                    <a:pt x="2577" y="1085"/>
                  </a:lnTo>
                  <a:cubicBezTo>
                    <a:pt x="2577" y="1156"/>
                    <a:pt x="2560" y="1211"/>
                    <a:pt x="2527" y="1249"/>
                  </a:cubicBezTo>
                  <a:cubicBezTo>
                    <a:pt x="2494" y="1286"/>
                    <a:pt x="2447" y="1307"/>
                    <a:pt x="2386" y="1311"/>
                  </a:cubicBezTo>
                  <a:cubicBezTo>
                    <a:pt x="2325" y="1315"/>
                    <a:pt x="2234" y="1318"/>
                    <a:pt x="2115" y="1319"/>
                  </a:cubicBezTo>
                  <a:cubicBezTo>
                    <a:pt x="2102" y="1260"/>
                    <a:pt x="2086" y="1198"/>
                    <a:pt x="2065" y="1132"/>
                  </a:cubicBezTo>
                  <a:cubicBezTo>
                    <a:pt x="2158" y="1138"/>
                    <a:pt x="2231" y="1141"/>
                    <a:pt x="2285" y="1141"/>
                  </a:cubicBezTo>
                  <a:cubicBezTo>
                    <a:pt x="2350" y="1141"/>
                    <a:pt x="2383" y="1107"/>
                    <a:pt x="2383" y="1038"/>
                  </a:cubicBezTo>
                  <a:lnTo>
                    <a:pt x="2383" y="653"/>
                  </a:lnTo>
                  <a:lnTo>
                    <a:pt x="1986" y="653"/>
                  </a:lnTo>
                  <a:lnTo>
                    <a:pt x="1986"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7" name="Freeform 20"/>
            <p:cNvSpPr>
              <a:spLocks noEditPoints="1"/>
            </p:cNvSpPr>
            <p:nvPr/>
          </p:nvSpPr>
          <p:spPr bwMode="auto">
            <a:xfrm>
              <a:off x="5730" y="2676"/>
              <a:ext cx="444" cy="107"/>
            </a:xfrm>
            <a:custGeom>
              <a:avLst/>
              <a:gdLst>
                <a:gd name="T0" fmla="*/ 1301 w 5619"/>
                <a:gd name="T1" fmla="*/ 962 h 1347"/>
                <a:gd name="T2" fmla="*/ 1225 w 5619"/>
                <a:gd name="T3" fmla="*/ 1332 h 1347"/>
                <a:gd name="T4" fmla="*/ 584 w 5619"/>
                <a:gd name="T5" fmla="*/ 962 h 1347"/>
                <a:gd name="T6" fmla="*/ 163 w 5619"/>
                <a:gd name="T7" fmla="*/ 651 h 1347"/>
                <a:gd name="T8" fmla="*/ 645 w 5619"/>
                <a:gd name="T9" fmla="*/ 796 h 1347"/>
                <a:gd name="T10" fmla="*/ 28 w 5619"/>
                <a:gd name="T11" fmla="*/ 142 h 1347"/>
                <a:gd name="T12" fmla="*/ 798 w 5619"/>
                <a:gd name="T13" fmla="*/ 142 h 1347"/>
                <a:gd name="T14" fmla="*/ 1084 w 5619"/>
                <a:gd name="T15" fmla="*/ 303 h 1347"/>
                <a:gd name="T16" fmla="*/ 352 w 5619"/>
                <a:gd name="T17" fmla="*/ 342 h 1347"/>
                <a:gd name="T18" fmla="*/ 352 w 5619"/>
                <a:gd name="T19" fmla="*/ 342 h 1347"/>
                <a:gd name="T20" fmla="*/ 2659 w 5619"/>
                <a:gd name="T21" fmla="*/ 939 h 1347"/>
                <a:gd name="T22" fmla="*/ 2215 w 5619"/>
                <a:gd name="T23" fmla="*/ 1296 h 1347"/>
                <a:gd name="T24" fmla="*/ 1963 w 5619"/>
                <a:gd name="T25" fmla="*/ 603 h 1347"/>
                <a:gd name="T26" fmla="*/ 1902 w 5619"/>
                <a:gd name="T27" fmla="*/ 379 h 1347"/>
                <a:gd name="T28" fmla="*/ 1941 w 5619"/>
                <a:gd name="T29" fmla="*/ 1068 h 1347"/>
                <a:gd name="T30" fmla="*/ 1629 w 5619"/>
                <a:gd name="T31" fmla="*/ 1135 h 1347"/>
                <a:gd name="T32" fmla="*/ 1535 w 5619"/>
                <a:gd name="T33" fmla="*/ 743 h 1347"/>
                <a:gd name="T34" fmla="*/ 1648 w 5619"/>
                <a:gd name="T35" fmla="*/ 219 h 1347"/>
                <a:gd name="T36" fmla="*/ 1764 w 5619"/>
                <a:gd name="T37" fmla="*/ 219 h 1347"/>
                <a:gd name="T38" fmla="*/ 2315 w 5619"/>
                <a:gd name="T39" fmla="*/ 20 h 1347"/>
                <a:gd name="T40" fmla="*/ 2164 w 5619"/>
                <a:gd name="T41" fmla="*/ 310 h 1347"/>
                <a:gd name="T42" fmla="*/ 2284 w 5619"/>
                <a:gd name="T43" fmla="*/ 540 h 1347"/>
                <a:gd name="T44" fmla="*/ 2700 w 5619"/>
                <a:gd name="T45" fmla="*/ 458 h 1347"/>
                <a:gd name="T46" fmla="*/ 2515 w 5619"/>
                <a:gd name="T47" fmla="*/ 826 h 1347"/>
                <a:gd name="T48" fmla="*/ 1725 w 5619"/>
                <a:gd name="T49" fmla="*/ 1125 h 1347"/>
                <a:gd name="T50" fmla="*/ 1634 w 5619"/>
                <a:gd name="T51" fmla="*/ 1120 h 1347"/>
                <a:gd name="T52" fmla="*/ 2198 w 5619"/>
                <a:gd name="T53" fmla="*/ 1079 h 1347"/>
                <a:gd name="T54" fmla="*/ 2612 w 5619"/>
                <a:gd name="T55" fmla="*/ 974 h 1347"/>
                <a:gd name="T56" fmla="*/ 2284 w 5619"/>
                <a:gd name="T57" fmla="*/ 1071 h 1347"/>
                <a:gd name="T58" fmla="*/ 2971 w 5619"/>
                <a:gd name="T59" fmla="*/ 97 h 1347"/>
                <a:gd name="T60" fmla="*/ 3679 w 5619"/>
                <a:gd name="T61" fmla="*/ 8 h 1347"/>
                <a:gd name="T62" fmla="*/ 4223 w 5619"/>
                <a:gd name="T63" fmla="*/ 595 h 1347"/>
                <a:gd name="T64" fmla="*/ 3679 w 5619"/>
                <a:gd name="T65" fmla="*/ 595 h 1347"/>
                <a:gd name="T66" fmla="*/ 3427 w 5619"/>
                <a:gd name="T67" fmla="*/ 1061 h 1347"/>
                <a:gd name="T68" fmla="*/ 3034 w 5619"/>
                <a:gd name="T69" fmla="*/ 631 h 1347"/>
                <a:gd name="T70" fmla="*/ 3212 w 5619"/>
                <a:gd name="T71" fmla="*/ 986 h 1347"/>
                <a:gd name="T72" fmla="*/ 4935 w 5619"/>
                <a:gd name="T73" fmla="*/ 288 h 1347"/>
                <a:gd name="T74" fmla="*/ 5619 w 5619"/>
                <a:gd name="T75" fmla="*/ 1155 h 1347"/>
                <a:gd name="T76" fmla="*/ 5254 w 5619"/>
                <a:gd name="T77" fmla="*/ 1141 h 1347"/>
                <a:gd name="T78" fmla="*/ 5437 w 5619"/>
                <a:gd name="T79" fmla="*/ 20 h 1347"/>
                <a:gd name="T80" fmla="*/ 4802 w 5619"/>
                <a:gd name="T81" fmla="*/ 987 h 1347"/>
                <a:gd name="T82" fmla="*/ 4978 w 5619"/>
                <a:gd name="T83" fmla="*/ 1043 h 1347"/>
                <a:gd name="T84" fmla="*/ 4957 w 5619"/>
                <a:gd name="T85" fmla="*/ 1324 h 1347"/>
                <a:gd name="T86" fmla="*/ 4592 w 5619"/>
                <a:gd name="T87" fmla="*/ 940 h 1347"/>
                <a:gd name="T88" fmla="*/ 4526 w 5619"/>
                <a:gd name="T89" fmla="*/ 374 h 1347"/>
                <a:gd name="T90" fmla="*/ 5061 w 5619"/>
                <a:gd name="T91" fmla="*/ 294 h 1347"/>
                <a:gd name="T92" fmla="*/ 4920 w 5619"/>
                <a:gd name="T93" fmla="*/ 531 h 1347"/>
                <a:gd name="T94" fmla="*/ 5318 w 5619"/>
                <a:gd name="T95" fmla="*/ 147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9" h="1347">
                  <a:moveTo>
                    <a:pt x="868" y="354"/>
                  </a:moveTo>
                  <a:cubicBezTo>
                    <a:pt x="863" y="539"/>
                    <a:pt x="851" y="686"/>
                    <a:pt x="834" y="796"/>
                  </a:cubicBezTo>
                  <a:lnTo>
                    <a:pt x="1301" y="796"/>
                  </a:lnTo>
                  <a:lnTo>
                    <a:pt x="1301" y="962"/>
                  </a:lnTo>
                  <a:lnTo>
                    <a:pt x="792" y="962"/>
                  </a:lnTo>
                  <a:cubicBezTo>
                    <a:pt x="790" y="968"/>
                    <a:pt x="787" y="976"/>
                    <a:pt x="781" y="986"/>
                  </a:cubicBezTo>
                  <a:cubicBezTo>
                    <a:pt x="954" y="1043"/>
                    <a:pt x="1125" y="1102"/>
                    <a:pt x="1295" y="1165"/>
                  </a:cubicBezTo>
                  <a:lnTo>
                    <a:pt x="1225" y="1332"/>
                  </a:lnTo>
                  <a:cubicBezTo>
                    <a:pt x="1045" y="1256"/>
                    <a:pt x="865" y="1185"/>
                    <a:pt x="686" y="1118"/>
                  </a:cubicBezTo>
                  <a:cubicBezTo>
                    <a:pt x="569" y="1228"/>
                    <a:pt x="390" y="1304"/>
                    <a:pt x="149" y="1347"/>
                  </a:cubicBezTo>
                  <a:cubicBezTo>
                    <a:pt x="105" y="1271"/>
                    <a:pt x="67" y="1211"/>
                    <a:pt x="35" y="1167"/>
                  </a:cubicBezTo>
                  <a:cubicBezTo>
                    <a:pt x="322" y="1126"/>
                    <a:pt x="505" y="1058"/>
                    <a:pt x="584" y="962"/>
                  </a:cubicBezTo>
                  <a:lnTo>
                    <a:pt x="0" y="962"/>
                  </a:lnTo>
                  <a:lnTo>
                    <a:pt x="0" y="796"/>
                  </a:lnTo>
                  <a:lnTo>
                    <a:pt x="424" y="796"/>
                  </a:lnTo>
                  <a:cubicBezTo>
                    <a:pt x="329" y="739"/>
                    <a:pt x="242" y="691"/>
                    <a:pt x="163" y="651"/>
                  </a:cubicBezTo>
                  <a:lnTo>
                    <a:pt x="246" y="521"/>
                  </a:lnTo>
                  <a:cubicBezTo>
                    <a:pt x="329" y="561"/>
                    <a:pt x="423" y="610"/>
                    <a:pt x="529" y="669"/>
                  </a:cubicBezTo>
                  <a:lnTo>
                    <a:pt x="445" y="796"/>
                  </a:lnTo>
                  <a:lnTo>
                    <a:pt x="645" y="796"/>
                  </a:lnTo>
                  <a:cubicBezTo>
                    <a:pt x="667" y="682"/>
                    <a:pt x="679" y="534"/>
                    <a:pt x="682" y="354"/>
                  </a:cubicBezTo>
                  <a:lnTo>
                    <a:pt x="868" y="354"/>
                  </a:lnTo>
                  <a:close/>
                  <a:moveTo>
                    <a:pt x="28" y="490"/>
                  </a:moveTo>
                  <a:lnTo>
                    <a:pt x="28" y="142"/>
                  </a:lnTo>
                  <a:lnTo>
                    <a:pt x="568" y="142"/>
                  </a:lnTo>
                  <a:cubicBezTo>
                    <a:pt x="551" y="98"/>
                    <a:pt x="536" y="61"/>
                    <a:pt x="523" y="30"/>
                  </a:cubicBezTo>
                  <a:lnTo>
                    <a:pt x="752" y="5"/>
                  </a:lnTo>
                  <a:cubicBezTo>
                    <a:pt x="765" y="42"/>
                    <a:pt x="780" y="88"/>
                    <a:pt x="798" y="142"/>
                  </a:cubicBezTo>
                  <a:lnTo>
                    <a:pt x="1271" y="142"/>
                  </a:lnTo>
                  <a:lnTo>
                    <a:pt x="1271" y="490"/>
                  </a:lnTo>
                  <a:lnTo>
                    <a:pt x="1084" y="490"/>
                  </a:lnTo>
                  <a:lnTo>
                    <a:pt x="1084" y="303"/>
                  </a:lnTo>
                  <a:lnTo>
                    <a:pt x="214" y="303"/>
                  </a:lnTo>
                  <a:lnTo>
                    <a:pt x="214" y="490"/>
                  </a:lnTo>
                  <a:lnTo>
                    <a:pt x="28" y="490"/>
                  </a:lnTo>
                  <a:close/>
                  <a:moveTo>
                    <a:pt x="352" y="342"/>
                  </a:moveTo>
                  <a:cubicBezTo>
                    <a:pt x="446" y="383"/>
                    <a:pt x="543" y="429"/>
                    <a:pt x="642" y="478"/>
                  </a:cubicBezTo>
                  <a:lnTo>
                    <a:pt x="558" y="615"/>
                  </a:lnTo>
                  <a:cubicBezTo>
                    <a:pt x="452" y="556"/>
                    <a:pt x="358" y="507"/>
                    <a:pt x="275" y="468"/>
                  </a:cubicBezTo>
                  <a:lnTo>
                    <a:pt x="352" y="342"/>
                  </a:lnTo>
                  <a:close/>
                  <a:moveTo>
                    <a:pt x="2700" y="458"/>
                  </a:moveTo>
                  <a:cubicBezTo>
                    <a:pt x="2700" y="520"/>
                    <a:pt x="2698" y="603"/>
                    <a:pt x="2693" y="708"/>
                  </a:cubicBezTo>
                  <a:cubicBezTo>
                    <a:pt x="2689" y="812"/>
                    <a:pt x="2685" y="873"/>
                    <a:pt x="2681" y="891"/>
                  </a:cubicBezTo>
                  <a:cubicBezTo>
                    <a:pt x="2677" y="908"/>
                    <a:pt x="2670" y="925"/>
                    <a:pt x="2659" y="939"/>
                  </a:cubicBezTo>
                  <a:cubicBezTo>
                    <a:pt x="2704" y="959"/>
                    <a:pt x="2745" y="975"/>
                    <a:pt x="2782" y="985"/>
                  </a:cubicBezTo>
                  <a:cubicBezTo>
                    <a:pt x="2772" y="1091"/>
                    <a:pt x="2750" y="1170"/>
                    <a:pt x="2717" y="1220"/>
                  </a:cubicBezTo>
                  <a:cubicBezTo>
                    <a:pt x="2685" y="1271"/>
                    <a:pt x="2624" y="1296"/>
                    <a:pt x="2536" y="1296"/>
                  </a:cubicBezTo>
                  <a:lnTo>
                    <a:pt x="2215" y="1296"/>
                  </a:lnTo>
                  <a:cubicBezTo>
                    <a:pt x="2095" y="1296"/>
                    <a:pt x="2034" y="1238"/>
                    <a:pt x="2034" y="1122"/>
                  </a:cubicBezTo>
                  <a:lnTo>
                    <a:pt x="2034" y="749"/>
                  </a:lnTo>
                  <a:lnTo>
                    <a:pt x="1994" y="757"/>
                  </a:lnTo>
                  <a:lnTo>
                    <a:pt x="1963" y="603"/>
                  </a:lnTo>
                  <a:lnTo>
                    <a:pt x="2034" y="589"/>
                  </a:lnTo>
                  <a:lnTo>
                    <a:pt x="2034" y="507"/>
                  </a:lnTo>
                  <a:cubicBezTo>
                    <a:pt x="1974" y="464"/>
                    <a:pt x="1922" y="431"/>
                    <a:pt x="1878" y="407"/>
                  </a:cubicBezTo>
                  <a:cubicBezTo>
                    <a:pt x="1886" y="399"/>
                    <a:pt x="1894" y="389"/>
                    <a:pt x="1902" y="379"/>
                  </a:cubicBezTo>
                  <a:lnTo>
                    <a:pt x="1707" y="379"/>
                  </a:lnTo>
                  <a:lnTo>
                    <a:pt x="1706" y="527"/>
                  </a:lnTo>
                  <a:lnTo>
                    <a:pt x="1957" y="527"/>
                  </a:lnTo>
                  <a:lnTo>
                    <a:pt x="1941" y="1068"/>
                  </a:lnTo>
                  <a:cubicBezTo>
                    <a:pt x="1939" y="1127"/>
                    <a:pt x="1929" y="1175"/>
                    <a:pt x="1911" y="1212"/>
                  </a:cubicBezTo>
                  <a:cubicBezTo>
                    <a:pt x="1893" y="1248"/>
                    <a:pt x="1869" y="1273"/>
                    <a:pt x="1841" y="1285"/>
                  </a:cubicBezTo>
                  <a:cubicBezTo>
                    <a:pt x="1812" y="1297"/>
                    <a:pt x="1753" y="1303"/>
                    <a:pt x="1662" y="1303"/>
                  </a:cubicBezTo>
                  <a:cubicBezTo>
                    <a:pt x="1653" y="1244"/>
                    <a:pt x="1642" y="1188"/>
                    <a:pt x="1629" y="1135"/>
                  </a:cubicBezTo>
                  <a:cubicBezTo>
                    <a:pt x="1606" y="1208"/>
                    <a:pt x="1578" y="1273"/>
                    <a:pt x="1544" y="1328"/>
                  </a:cubicBezTo>
                  <a:cubicBezTo>
                    <a:pt x="1504" y="1248"/>
                    <a:pt x="1467" y="1182"/>
                    <a:pt x="1434" y="1131"/>
                  </a:cubicBezTo>
                  <a:cubicBezTo>
                    <a:pt x="1463" y="1073"/>
                    <a:pt x="1485" y="1010"/>
                    <a:pt x="1502" y="942"/>
                  </a:cubicBezTo>
                  <a:cubicBezTo>
                    <a:pt x="1519" y="874"/>
                    <a:pt x="1530" y="808"/>
                    <a:pt x="1535" y="743"/>
                  </a:cubicBezTo>
                  <a:cubicBezTo>
                    <a:pt x="1540" y="678"/>
                    <a:pt x="1543" y="557"/>
                    <a:pt x="1544" y="379"/>
                  </a:cubicBezTo>
                  <a:lnTo>
                    <a:pt x="1455" y="379"/>
                  </a:lnTo>
                  <a:lnTo>
                    <a:pt x="1455" y="219"/>
                  </a:lnTo>
                  <a:lnTo>
                    <a:pt x="1648" y="219"/>
                  </a:lnTo>
                  <a:cubicBezTo>
                    <a:pt x="1627" y="161"/>
                    <a:pt x="1605" y="107"/>
                    <a:pt x="1581" y="55"/>
                  </a:cubicBezTo>
                  <a:lnTo>
                    <a:pt x="1765" y="0"/>
                  </a:lnTo>
                  <a:cubicBezTo>
                    <a:pt x="1796" y="67"/>
                    <a:pt x="1824" y="131"/>
                    <a:pt x="1848" y="192"/>
                  </a:cubicBezTo>
                  <a:lnTo>
                    <a:pt x="1764" y="219"/>
                  </a:lnTo>
                  <a:lnTo>
                    <a:pt x="1957" y="219"/>
                  </a:lnTo>
                  <a:lnTo>
                    <a:pt x="1957" y="309"/>
                  </a:lnTo>
                  <a:cubicBezTo>
                    <a:pt x="2020" y="221"/>
                    <a:pt x="2078" y="118"/>
                    <a:pt x="2132" y="0"/>
                  </a:cubicBezTo>
                  <a:lnTo>
                    <a:pt x="2315" y="20"/>
                  </a:lnTo>
                  <a:cubicBezTo>
                    <a:pt x="2294" y="64"/>
                    <a:pt x="2273" y="106"/>
                    <a:pt x="2253" y="146"/>
                  </a:cubicBezTo>
                  <a:lnTo>
                    <a:pt x="2742" y="146"/>
                  </a:lnTo>
                  <a:lnTo>
                    <a:pt x="2742" y="310"/>
                  </a:lnTo>
                  <a:lnTo>
                    <a:pt x="2164" y="310"/>
                  </a:lnTo>
                  <a:cubicBezTo>
                    <a:pt x="2136" y="358"/>
                    <a:pt x="2107" y="403"/>
                    <a:pt x="2079" y="445"/>
                  </a:cubicBezTo>
                  <a:lnTo>
                    <a:pt x="2198" y="445"/>
                  </a:lnTo>
                  <a:lnTo>
                    <a:pt x="2198" y="557"/>
                  </a:lnTo>
                  <a:lnTo>
                    <a:pt x="2284" y="540"/>
                  </a:lnTo>
                  <a:lnTo>
                    <a:pt x="2284" y="339"/>
                  </a:lnTo>
                  <a:lnTo>
                    <a:pt x="2431" y="339"/>
                  </a:lnTo>
                  <a:lnTo>
                    <a:pt x="2431" y="511"/>
                  </a:lnTo>
                  <a:lnTo>
                    <a:pt x="2700" y="458"/>
                  </a:lnTo>
                  <a:close/>
                  <a:moveTo>
                    <a:pt x="2541" y="642"/>
                  </a:moveTo>
                  <a:lnTo>
                    <a:pt x="2431" y="665"/>
                  </a:lnTo>
                  <a:lnTo>
                    <a:pt x="2431" y="830"/>
                  </a:lnTo>
                  <a:cubicBezTo>
                    <a:pt x="2477" y="831"/>
                    <a:pt x="2505" y="830"/>
                    <a:pt x="2515" y="826"/>
                  </a:cubicBezTo>
                  <a:cubicBezTo>
                    <a:pt x="2525" y="822"/>
                    <a:pt x="2532" y="811"/>
                    <a:pt x="2535" y="794"/>
                  </a:cubicBezTo>
                  <a:cubicBezTo>
                    <a:pt x="2539" y="776"/>
                    <a:pt x="2541" y="726"/>
                    <a:pt x="2541" y="642"/>
                  </a:cubicBezTo>
                  <a:close/>
                  <a:moveTo>
                    <a:pt x="1634" y="1120"/>
                  </a:moveTo>
                  <a:lnTo>
                    <a:pt x="1725" y="1125"/>
                  </a:lnTo>
                  <a:cubicBezTo>
                    <a:pt x="1760" y="1125"/>
                    <a:pt x="1780" y="1101"/>
                    <a:pt x="1785" y="1054"/>
                  </a:cubicBezTo>
                  <a:cubicBezTo>
                    <a:pt x="1790" y="1007"/>
                    <a:pt x="1794" y="883"/>
                    <a:pt x="1797" y="682"/>
                  </a:cubicBezTo>
                  <a:lnTo>
                    <a:pt x="1701" y="682"/>
                  </a:lnTo>
                  <a:cubicBezTo>
                    <a:pt x="1693" y="852"/>
                    <a:pt x="1671" y="998"/>
                    <a:pt x="1634" y="1120"/>
                  </a:cubicBezTo>
                  <a:close/>
                  <a:moveTo>
                    <a:pt x="2284" y="1071"/>
                  </a:moveTo>
                  <a:lnTo>
                    <a:pt x="2284" y="696"/>
                  </a:lnTo>
                  <a:lnTo>
                    <a:pt x="2198" y="714"/>
                  </a:lnTo>
                  <a:lnTo>
                    <a:pt x="2198" y="1079"/>
                  </a:lnTo>
                  <a:cubicBezTo>
                    <a:pt x="2198" y="1117"/>
                    <a:pt x="2218" y="1136"/>
                    <a:pt x="2257" y="1136"/>
                  </a:cubicBezTo>
                  <a:lnTo>
                    <a:pt x="2487" y="1136"/>
                  </a:lnTo>
                  <a:cubicBezTo>
                    <a:pt x="2526" y="1136"/>
                    <a:pt x="2554" y="1127"/>
                    <a:pt x="2571" y="1108"/>
                  </a:cubicBezTo>
                  <a:cubicBezTo>
                    <a:pt x="2589" y="1089"/>
                    <a:pt x="2602" y="1044"/>
                    <a:pt x="2612" y="974"/>
                  </a:cubicBezTo>
                  <a:cubicBezTo>
                    <a:pt x="2571" y="983"/>
                    <a:pt x="2521" y="989"/>
                    <a:pt x="2462" y="992"/>
                  </a:cubicBezTo>
                  <a:cubicBezTo>
                    <a:pt x="2453" y="934"/>
                    <a:pt x="2443" y="882"/>
                    <a:pt x="2431" y="835"/>
                  </a:cubicBezTo>
                  <a:lnTo>
                    <a:pt x="2431" y="1071"/>
                  </a:lnTo>
                  <a:lnTo>
                    <a:pt x="2284" y="1071"/>
                  </a:lnTo>
                  <a:close/>
                  <a:moveTo>
                    <a:pt x="3128" y="7"/>
                  </a:moveTo>
                  <a:cubicBezTo>
                    <a:pt x="3198" y="101"/>
                    <a:pt x="3257" y="184"/>
                    <a:pt x="3305" y="256"/>
                  </a:cubicBezTo>
                  <a:lnTo>
                    <a:pt x="3133" y="359"/>
                  </a:lnTo>
                  <a:cubicBezTo>
                    <a:pt x="3090" y="281"/>
                    <a:pt x="3036" y="193"/>
                    <a:pt x="2971" y="97"/>
                  </a:cubicBezTo>
                  <a:lnTo>
                    <a:pt x="3128" y="7"/>
                  </a:lnTo>
                  <a:close/>
                  <a:moveTo>
                    <a:pt x="3338" y="415"/>
                  </a:moveTo>
                  <a:lnTo>
                    <a:pt x="3679" y="415"/>
                  </a:lnTo>
                  <a:lnTo>
                    <a:pt x="3679" y="8"/>
                  </a:lnTo>
                  <a:lnTo>
                    <a:pt x="3880" y="8"/>
                  </a:lnTo>
                  <a:lnTo>
                    <a:pt x="3880" y="415"/>
                  </a:lnTo>
                  <a:lnTo>
                    <a:pt x="4223" y="415"/>
                  </a:lnTo>
                  <a:lnTo>
                    <a:pt x="4223" y="595"/>
                  </a:lnTo>
                  <a:lnTo>
                    <a:pt x="3880" y="595"/>
                  </a:lnTo>
                  <a:lnTo>
                    <a:pt x="3880" y="1332"/>
                  </a:lnTo>
                  <a:lnTo>
                    <a:pt x="3679" y="1332"/>
                  </a:lnTo>
                  <a:lnTo>
                    <a:pt x="3679" y="595"/>
                  </a:lnTo>
                  <a:lnTo>
                    <a:pt x="3338" y="595"/>
                  </a:lnTo>
                  <a:lnTo>
                    <a:pt x="3338" y="415"/>
                  </a:lnTo>
                  <a:close/>
                  <a:moveTo>
                    <a:pt x="3404" y="863"/>
                  </a:moveTo>
                  <a:cubicBezTo>
                    <a:pt x="3411" y="946"/>
                    <a:pt x="3419" y="1012"/>
                    <a:pt x="3427" y="1061"/>
                  </a:cubicBezTo>
                  <a:cubicBezTo>
                    <a:pt x="3255" y="1173"/>
                    <a:pt x="3146" y="1254"/>
                    <a:pt x="3100" y="1305"/>
                  </a:cubicBezTo>
                  <a:lnTo>
                    <a:pt x="3001" y="1174"/>
                  </a:lnTo>
                  <a:cubicBezTo>
                    <a:pt x="3023" y="1147"/>
                    <a:pt x="3034" y="1110"/>
                    <a:pt x="3034" y="1061"/>
                  </a:cubicBezTo>
                  <a:lnTo>
                    <a:pt x="3034" y="631"/>
                  </a:lnTo>
                  <a:lnTo>
                    <a:pt x="2897" y="631"/>
                  </a:lnTo>
                  <a:lnTo>
                    <a:pt x="2897" y="457"/>
                  </a:lnTo>
                  <a:lnTo>
                    <a:pt x="3212" y="457"/>
                  </a:lnTo>
                  <a:lnTo>
                    <a:pt x="3212" y="986"/>
                  </a:lnTo>
                  <a:cubicBezTo>
                    <a:pt x="3249" y="965"/>
                    <a:pt x="3313" y="924"/>
                    <a:pt x="3404" y="863"/>
                  </a:cubicBezTo>
                  <a:close/>
                  <a:moveTo>
                    <a:pt x="4853" y="9"/>
                  </a:moveTo>
                  <a:cubicBezTo>
                    <a:pt x="4918" y="58"/>
                    <a:pt x="4984" y="113"/>
                    <a:pt x="5051" y="176"/>
                  </a:cubicBezTo>
                  <a:lnTo>
                    <a:pt x="4935" y="288"/>
                  </a:lnTo>
                  <a:cubicBezTo>
                    <a:pt x="4878" y="228"/>
                    <a:pt x="4816" y="170"/>
                    <a:pt x="4747" y="113"/>
                  </a:cubicBezTo>
                  <a:lnTo>
                    <a:pt x="4853" y="9"/>
                  </a:lnTo>
                  <a:close/>
                  <a:moveTo>
                    <a:pt x="5619" y="20"/>
                  </a:moveTo>
                  <a:lnTo>
                    <a:pt x="5619" y="1155"/>
                  </a:lnTo>
                  <a:cubicBezTo>
                    <a:pt x="5619" y="1205"/>
                    <a:pt x="5608" y="1243"/>
                    <a:pt x="5584" y="1269"/>
                  </a:cubicBezTo>
                  <a:cubicBezTo>
                    <a:pt x="5560" y="1295"/>
                    <a:pt x="5518" y="1310"/>
                    <a:pt x="5458" y="1313"/>
                  </a:cubicBezTo>
                  <a:cubicBezTo>
                    <a:pt x="5399" y="1316"/>
                    <a:pt x="5346" y="1317"/>
                    <a:pt x="5299" y="1316"/>
                  </a:cubicBezTo>
                  <a:cubicBezTo>
                    <a:pt x="5288" y="1253"/>
                    <a:pt x="5272" y="1194"/>
                    <a:pt x="5254" y="1141"/>
                  </a:cubicBezTo>
                  <a:cubicBezTo>
                    <a:pt x="5294" y="1143"/>
                    <a:pt x="5332" y="1145"/>
                    <a:pt x="5366" y="1145"/>
                  </a:cubicBezTo>
                  <a:cubicBezTo>
                    <a:pt x="5395" y="1145"/>
                    <a:pt x="5415" y="1140"/>
                    <a:pt x="5424" y="1132"/>
                  </a:cubicBezTo>
                  <a:cubicBezTo>
                    <a:pt x="5433" y="1123"/>
                    <a:pt x="5437" y="1106"/>
                    <a:pt x="5437" y="1080"/>
                  </a:cubicBezTo>
                  <a:lnTo>
                    <a:pt x="5437" y="20"/>
                  </a:lnTo>
                  <a:lnTo>
                    <a:pt x="5619" y="20"/>
                  </a:lnTo>
                  <a:close/>
                  <a:moveTo>
                    <a:pt x="4920" y="531"/>
                  </a:moveTo>
                  <a:lnTo>
                    <a:pt x="5078" y="614"/>
                  </a:lnTo>
                  <a:cubicBezTo>
                    <a:pt x="5003" y="752"/>
                    <a:pt x="4911" y="876"/>
                    <a:pt x="4802" y="987"/>
                  </a:cubicBezTo>
                  <a:cubicBezTo>
                    <a:pt x="4819" y="1028"/>
                    <a:pt x="4841" y="1062"/>
                    <a:pt x="4867" y="1088"/>
                  </a:cubicBezTo>
                  <a:cubicBezTo>
                    <a:pt x="4892" y="1114"/>
                    <a:pt x="4915" y="1127"/>
                    <a:pt x="4934" y="1127"/>
                  </a:cubicBezTo>
                  <a:cubicBezTo>
                    <a:pt x="4939" y="1127"/>
                    <a:pt x="4946" y="1125"/>
                    <a:pt x="4953" y="1122"/>
                  </a:cubicBezTo>
                  <a:cubicBezTo>
                    <a:pt x="4960" y="1118"/>
                    <a:pt x="4968" y="1092"/>
                    <a:pt x="4978" y="1043"/>
                  </a:cubicBezTo>
                  <a:cubicBezTo>
                    <a:pt x="4987" y="994"/>
                    <a:pt x="4995" y="952"/>
                    <a:pt x="4999" y="917"/>
                  </a:cubicBezTo>
                  <a:cubicBezTo>
                    <a:pt x="5018" y="927"/>
                    <a:pt x="5072" y="953"/>
                    <a:pt x="5162" y="992"/>
                  </a:cubicBezTo>
                  <a:cubicBezTo>
                    <a:pt x="5137" y="1131"/>
                    <a:pt x="5110" y="1222"/>
                    <a:pt x="5079" y="1262"/>
                  </a:cubicBezTo>
                  <a:cubicBezTo>
                    <a:pt x="5048" y="1304"/>
                    <a:pt x="5008" y="1324"/>
                    <a:pt x="4957" y="1324"/>
                  </a:cubicBezTo>
                  <a:cubicBezTo>
                    <a:pt x="4824" y="1324"/>
                    <a:pt x="4723" y="1257"/>
                    <a:pt x="4655" y="1121"/>
                  </a:cubicBezTo>
                  <a:cubicBezTo>
                    <a:pt x="4590" y="1173"/>
                    <a:pt x="4521" y="1222"/>
                    <a:pt x="4447" y="1267"/>
                  </a:cubicBezTo>
                  <a:cubicBezTo>
                    <a:pt x="4415" y="1207"/>
                    <a:pt x="4380" y="1151"/>
                    <a:pt x="4344" y="1100"/>
                  </a:cubicBezTo>
                  <a:cubicBezTo>
                    <a:pt x="4435" y="1053"/>
                    <a:pt x="4518" y="1000"/>
                    <a:pt x="4592" y="940"/>
                  </a:cubicBezTo>
                  <a:cubicBezTo>
                    <a:pt x="4564" y="818"/>
                    <a:pt x="4544" y="686"/>
                    <a:pt x="4535" y="545"/>
                  </a:cubicBezTo>
                  <a:lnTo>
                    <a:pt x="4379" y="570"/>
                  </a:lnTo>
                  <a:lnTo>
                    <a:pt x="4349" y="401"/>
                  </a:lnTo>
                  <a:lnTo>
                    <a:pt x="4526" y="374"/>
                  </a:lnTo>
                  <a:lnTo>
                    <a:pt x="4508" y="21"/>
                  </a:lnTo>
                  <a:lnTo>
                    <a:pt x="4697" y="21"/>
                  </a:lnTo>
                  <a:cubicBezTo>
                    <a:pt x="4699" y="131"/>
                    <a:pt x="4703" y="239"/>
                    <a:pt x="4707" y="346"/>
                  </a:cubicBezTo>
                  <a:lnTo>
                    <a:pt x="5061" y="294"/>
                  </a:lnTo>
                  <a:lnTo>
                    <a:pt x="5087" y="457"/>
                  </a:lnTo>
                  <a:lnTo>
                    <a:pt x="4717" y="516"/>
                  </a:lnTo>
                  <a:cubicBezTo>
                    <a:pt x="4724" y="606"/>
                    <a:pt x="4735" y="697"/>
                    <a:pt x="4751" y="787"/>
                  </a:cubicBezTo>
                  <a:cubicBezTo>
                    <a:pt x="4818" y="710"/>
                    <a:pt x="4875" y="624"/>
                    <a:pt x="4920" y="531"/>
                  </a:cubicBezTo>
                  <a:close/>
                  <a:moveTo>
                    <a:pt x="5318" y="958"/>
                  </a:moveTo>
                  <a:lnTo>
                    <a:pt x="5141" y="958"/>
                  </a:lnTo>
                  <a:lnTo>
                    <a:pt x="5141" y="147"/>
                  </a:lnTo>
                  <a:lnTo>
                    <a:pt x="5318" y="147"/>
                  </a:lnTo>
                  <a:lnTo>
                    <a:pt x="5318" y="9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8" name="Freeform 21"/>
            <p:cNvSpPr>
              <a:spLocks noEditPoints="1"/>
            </p:cNvSpPr>
            <p:nvPr/>
          </p:nvSpPr>
          <p:spPr bwMode="auto">
            <a:xfrm>
              <a:off x="5146" y="2677"/>
              <a:ext cx="447" cy="105"/>
            </a:xfrm>
            <a:custGeom>
              <a:avLst/>
              <a:gdLst>
                <a:gd name="T0" fmla="*/ 606 w 5640"/>
                <a:gd name="T1" fmla="*/ 510 h 1329"/>
                <a:gd name="T2" fmla="*/ 340 w 5640"/>
                <a:gd name="T3" fmla="*/ 416 h 1329"/>
                <a:gd name="T4" fmla="*/ 413 w 5640"/>
                <a:gd name="T5" fmla="*/ 799 h 1329"/>
                <a:gd name="T6" fmla="*/ 169 w 5640"/>
                <a:gd name="T7" fmla="*/ 1329 h 1329"/>
                <a:gd name="T8" fmla="*/ 0 w 5640"/>
                <a:gd name="T9" fmla="*/ 772 h 1329"/>
                <a:gd name="T10" fmla="*/ 14 w 5640"/>
                <a:gd name="T11" fmla="*/ 242 h 1329"/>
                <a:gd name="T12" fmla="*/ 340 w 5640"/>
                <a:gd name="T13" fmla="*/ 11 h 1329"/>
                <a:gd name="T14" fmla="*/ 477 w 5640"/>
                <a:gd name="T15" fmla="*/ 373 h 1329"/>
                <a:gd name="T16" fmla="*/ 987 w 5640"/>
                <a:gd name="T17" fmla="*/ 46 h 1329"/>
                <a:gd name="T18" fmla="*/ 1156 w 5640"/>
                <a:gd name="T19" fmla="*/ 502 h 1329"/>
                <a:gd name="T20" fmla="*/ 960 w 5640"/>
                <a:gd name="T21" fmla="*/ 1120 h 1329"/>
                <a:gd name="T22" fmla="*/ 1130 w 5640"/>
                <a:gd name="T23" fmla="*/ 1120 h 1329"/>
                <a:gd name="T24" fmla="*/ 456 w 5640"/>
                <a:gd name="T25" fmla="*/ 1283 h 1329"/>
                <a:gd name="T26" fmla="*/ 754 w 5640"/>
                <a:gd name="T27" fmla="*/ 1038 h 1329"/>
                <a:gd name="T28" fmla="*/ 618 w 5640"/>
                <a:gd name="T29" fmla="*/ 685 h 1329"/>
                <a:gd name="T30" fmla="*/ 827 w 5640"/>
                <a:gd name="T31" fmla="*/ 1019 h 1329"/>
                <a:gd name="T32" fmla="*/ 884 w 5640"/>
                <a:gd name="T33" fmla="*/ 197 h 1329"/>
                <a:gd name="T34" fmla="*/ 884 w 5640"/>
                <a:gd name="T35" fmla="*/ 197 h 1329"/>
                <a:gd name="T36" fmla="*/ 1519 w 5640"/>
                <a:gd name="T37" fmla="*/ 607 h 1329"/>
                <a:gd name="T38" fmla="*/ 1508 w 5640"/>
                <a:gd name="T39" fmla="*/ 251 h 1329"/>
                <a:gd name="T40" fmla="*/ 2037 w 5640"/>
                <a:gd name="T41" fmla="*/ 0 h 1329"/>
                <a:gd name="T42" fmla="*/ 2741 w 5640"/>
                <a:gd name="T43" fmla="*/ 116 h 1329"/>
                <a:gd name="T44" fmla="*/ 2788 w 5640"/>
                <a:gd name="T45" fmla="*/ 425 h 1329"/>
                <a:gd name="T46" fmla="*/ 2621 w 5640"/>
                <a:gd name="T47" fmla="*/ 1051 h 1329"/>
                <a:gd name="T48" fmla="*/ 2210 w 5640"/>
                <a:gd name="T49" fmla="*/ 459 h 1329"/>
                <a:gd name="T50" fmla="*/ 1778 w 5640"/>
                <a:gd name="T51" fmla="*/ 487 h 1329"/>
                <a:gd name="T52" fmla="*/ 2444 w 5640"/>
                <a:gd name="T53" fmla="*/ 622 h 1329"/>
                <a:gd name="T54" fmla="*/ 2444 w 5640"/>
                <a:gd name="T55" fmla="*/ 707 h 1329"/>
                <a:gd name="T56" fmla="*/ 2444 w 5640"/>
                <a:gd name="T57" fmla="*/ 831 h 1329"/>
                <a:gd name="T58" fmla="*/ 2444 w 5640"/>
                <a:gd name="T59" fmla="*/ 916 h 1329"/>
                <a:gd name="T60" fmla="*/ 1481 w 5640"/>
                <a:gd name="T61" fmla="*/ 1123 h 1329"/>
                <a:gd name="T62" fmla="*/ 3149 w 5640"/>
                <a:gd name="T63" fmla="*/ 2 h 1329"/>
                <a:gd name="T64" fmla="*/ 2992 w 5640"/>
                <a:gd name="T65" fmla="*/ 92 h 1329"/>
                <a:gd name="T66" fmla="*/ 3699 w 5640"/>
                <a:gd name="T67" fmla="*/ 410 h 1329"/>
                <a:gd name="T68" fmla="*/ 3900 w 5640"/>
                <a:gd name="T69" fmla="*/ 410 h 1329"/>
                <a:gd name="T70" fmla="*/ 3900 w 5640"/>
                <a:gd name="T71" fmla="*/ 590 h 1329"/>
                <a:gd name="T72" fmla="*/ 3699 w 5640"/>
                <a:gd name="T73" fmla="*/ 590 h 1329"/>
                <a:gd name="T74" fmla="*/ 3425 w 5640"/>
                <a:gd name="T75" fmla="*/ 858 h 1329"/>
                <a:gd name="T76" fmla="*/ 3021 w 5640"/>
                <a:gd name="T77" fmla="*/ 1169 h 1329"/>
                <a:gd name="T78" fmla="*/ 2918 w 5640"/>
                <a:gd name="T79" fmla="*/ 626 h 1329"/>
                <a:gd name="T80" fmla="*/ 3233 w 5640"/>
                <a:gd name="T81" fmla="*/ 981 h 1329"/>
                <a:gd name="T82" fmla="*/ 5072 w 5640"/>
                <a:gd name="T83" fmla="*/ 171 h 1329"/>
                <a:gd name="T84" fmla="*/ 4873 w 5640"/>
                <a:gd name="T85" fmla="*/ 4 h 1329"/>
                <a:gd name="T86" fmla="*/ 5604 w 5640"/>
                <a:gd name="T87" fmla="*/ 1264 h 1329"/>
                <a:gd name="T88" fmla="*/ 5274 w 5640"/>
                <a:gd name="T89" fmla="*/ 1136 h 1329"/>
                <a:gd name="T90" fmla="*/ 5458 w 5640"/>
                <a:gd name="T91" fmla="*/ 1075 h 1329"/>
                <a:gd name="T92" fmla="*/ 4940 w 5640"/>
                <a:gd name="T93" fmla="*/ 526 h 1329"/>
                <a:gd name="T94" fmla="*/ 4887 w 5640"/>
                <a:gd name="T95" fmla="*/ 1083 h 1329"/>
                <a:gd name="T96" fmla="*/ 4998 w 5640"/>
                <a:gd name="T97" fmla="*/ 1038 h 1329"/>
                <a:gd name="T98" fmla="*/ 5099 w 5640"/>
                <a:gd name="T99" fmla="*/ 1257 h 1329"/>
                <a:gd name="T100" fmla="*/ 4467 w 5640"/>
                <a:gd name="T101" fmla="*/ 1262 h 1329"/>
                <a:gd name="T102" fmla="*/ 4555 w 5640"/>
                <a:gd name="T103" fmla="*/ 540 h 1329"/>
                <a:gd name="T104" fmla="*/ 4546 w 5640"/>
                <a:gd name="T105" fmla="*/ 369 h 1329"/>
                <a:gd name="T106" fmla="*/ 4728 w 5640"/>
                <a:gd name="T107" fmla="*/ 341 h 1329"/>
                <a:gd name="T108" fmla="*/ 4737 w 5640"/>
                <a:gd name="T109" fmla="*/ 511 h 1329"/>
                <a:gd name="T110" fmla="*/ 5338 w 5640"/>
                <a:gd name="T111" fmla="*/ 953 h 1329"/>
                <a:gd name="T112" fmla="*/ 5338 w 5640"/>
                <a:gd name="T113" fmla="*/ 14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0" h="1329">
                  <a:moveTo>
                    <a:pt x="1156" y="577"/>
                  </a:moveTo>
                  <a:lnTo>
                    <a:pt x="606" y="577"/>
                  </a:lnTo>
                  <a:lnTo>
                    <a:pt x="606" y="510"/>
                  </a:lnTo>
                  <a:cubicBezTo>
                    <a:pt x="576" y="536"/>
                    <a:pt x="544" y="561"/>
                    <a:pt x="512" y="585"/>
                  </a:cubicBezTo>
                  <a:cubicBezTo>
                    <a:pt x="480" y="520"/>
                    <a:pt x="449" y="463"/>
                    <a:pt x="420" y="416"/>
                  </a:cubicBezTo>
                  <a:lnTo>
                    <a:pt x="340" y="416"/>
                  </a:lnTo>
                  <a:lnTo>
                    <a:pt x="340" y="508"/>
                  </a:lnTo>
                  <a:cubicBezTo>
                    <a:pt x="403" y="558"/>
                    <a:pt x="465" y="610"/>
                    <a:pt x="524" y="664"/>
                  </a:cubicBezTo>
                  <a:lnTo>
                    <a:pt x="413" y="799"/>
                  </a:lnTo>
                  <a:cubicBezTo>
                    <a:pt x="390" y="769"/>
                    <a:pt x="365" y="739"/>
                    <a:pt x="340" y="711"/>
                  </a:cubicBezTo>
                  <a:lnTo>
                    <a:pt x="340" y="1329"/>
                  </a:lnTo>
                  <a:lnTo>
                    <a:pt x="169" y="1329"/>
                  </a:lnTo>
                  <a:lnTo>
                    <a:pt x="169" y="763"/>
                  </a:lnTo>
                  <a:cubicBezTo>
                    <a:pt x="133" y="851"/>
                    <a:pt x="92" y="935"/>
                    <a:pt x="43" y="1018"/>
                  </a:cubicBezTo>
                  <a:cubicBezTo>
                    <a:pt x="29" y="926"/>
                    <a:pt x="15" y="845"/>
                    <a:pt x="0" y="772"/>
                  </a:cubicBezTo>
                  <a:cubicBezTo>
                    <a:pt x="66" y="659"/>
                    <a:pt x="119" y="540"/>
                    <a:pt x="157" y="416"/>
                  </a:cubicBezTo>
                  <a:lnTo>
                    <a:pt x="14" y="416"/>
                  </a:lnTo>
                  <a:lnTo>
                    <a:pt x="14" y="242"/>
                  </a:lnTo>
                  <a:lnTo>
                    <a:pt x="169" y="242"/>
                  </a:lnTo>
                  <a:lnTo>
                    <a:pt x="169" y="11"/>
                  </a:lnTo>
                  <a:lnTo>
                    <a:pt x="340" y="11"/>
                  </a:lnTo>
                  <a:lnTo>
                    <a:pt x="340" y="242"/>
                  </a:lnTo>
                  <a:lnTo>
                    <a:pt x="477" y="242"/>
                  </a:lnTo>
                  <a:lnTo>
                    <a:pt x="477" y="373"/>
                  </a:lnTo>
                  <a:cubicBezTo>
                    <a:pt x="605" y="275"/>
                    <a:pt x="711" y="153"/>
                    <a:pt x="795" y="8"/>
                  </a:cubicBezTo>
                  <a:lnTo>
                    <a:pt x="1009" y="8"/>
                  </a:lnTo>
                  <a:lnTo>
                    <a:pt x="987" y="46"/>
                  </a:lnTo>
                  <a:cubicBezTo>
                    <a:pt x="1084" y="203"/>
                    <a:pt x="1204" y="321"/>
                    <a:pt x="1346" y="398"/>
                  </a:cubicBezTo>
                  <a:lnTo>
                    <a:pt x="1248" y="566"/>
                  </a:lnTo>
                  <a:cubicBezTo>
                    <a:pt x="1216" y="545"/>
                    <a:pt x="1185" y="524"/>
                    <a:pt x="1156" y="502"/>
                  </a:cubicBezTo>
                  <a:lnTo>
                    <a:pt x="1156" y="577"/>
                  </a:lnTo>
                  <a:close/>
                  <a:moveTo>
                    <a:pt x="456" y="1120"/>
                  </a:moveTo>
                  <a:lnTo>
                    <a:pt x="960" y="1120"/>
                  </a:lnTo>
                  <a:cubicBezTo>
                    <a:pt x="1017" y="956"/>
                    <a:pt x="1060" y="799"/>
                    <a:pt x="1087" y="649"/>
                  </a:cubicBezTo>
                  <a:lnTo>
                    <a:pt x="1266" y="692"/>
                  </a:lnTo>
                  <a:cubicBezTo>
                    <a:pt x="1234" y="803"/>
                    <a:pt x="1189" y="945"/>
                    <a:pt x="1130" y="1120"/>
                  </a:cubicBezTo>
                  <a:lnTo>
                    <a:pt x="1308" y="1120"/>
                  </a:lnTo>
                  <a:lnTo>
                    <a:pt x="1308" y="1283"/>
                  </a:lnTo>
                  <a:lnTo>
                    <a:pt x="456" y="1283"/>
                  </a:lnTo>
                  <a:lnTo>
                    <a:pt x="456" y="1120"/>
                  </a:lnTo>
                  <a:close/>
                  <a:moveTo>
                    <a:pt x="618" y="685"/>
                  </a:moveTo>
                  <a:cubicBezTo>
                    <a:pt x="669" y="800"/>
                    <a:pt x="714" y="917"/>
                    <a:pt x="754" y="1038"/>
                  </a:cubicBezTo>
                  <a:lnTo>
                    <a:pt x="595" y="1090"/>
                  </a:lnTo>
                  <a:cubicBezTo>
                    <a:pt x="564" y="977"/>
                    <a:pt x="523" y="861"/>
                    <a:pt x="474" y="741"/>
                  </a:cubicBezTo>
                  <a:lnTo>
                    <a:pt x="618" y="685"/>
                  </a:lnTo>
                  <a:close/>
                  <a:moveTo>
                    <a:pt x="898" y="622"/>
                  </a:moveTo>
                  <a:cubicBezTo>
                    <a:pt x="934" y="745"/>
                    <a:pt x="963" y="865"/>
                    <a:pt x="985" y="983"/>
                  </a:cubicBezTo>
                  <a:lnTo>
                    <a:pt x="827" y="1019"/>
                  </a:lnTo>
                  <a:cubicBezTo>
                    <a:pt x="815" y="931"/>
                    <a:pt x="790" y="811"/>
                    <a:pt x="752" y="658"/>
                  </a:cubicBezTo>
                  <a:lnTo>
                    <a:pt x="898" y="622"/>
                  </a:lnTo>
                  <a:close/>
                  <a:moveTo>
                    <a:pt x="884" y="197"/>
                  </a:moveTo>
                  <a:cubicBezTo>
                    <a:pt x="829" y="276"/>
                    <a:pt x="770" y="349"/>
                    <a:pt x="705" y="416"/>
                  </a:cubicBezTo>
                  <a:lnTo>
                    <a:pt x="1059" y="416"/>
                  </a:lnTo>
                  <a:cubicBezTo>
                    <a:pt x="998" y="354"/>
                    <a:pt x="939" y="281"/>
                    <a:pt x="884" y="197"/>
                  </a:cubicBezTo>
                  <a:close/>
                  <a:moveTo>
                    <a:pt x="1626" y="1051"/>
                  </a:moveTo>
                  <a:lnTo>
                    <a:pt x="1626" y="563"/>
                  </a:lnTo>
                  <a:cubicBezTo>
                    <a:pt x="1592" y="578"/>
                    <a:pt x="1556" y="593"/>
                    <a:pt x="1519" y="607"/>
                  </a:cubicBezTo>
                  <a:cubicBezTo>
                    <a:pt x="1502" y="553"/>
                    <a:pt x="1481" y="501"/>
                    <a:pt x="1457" y="451"/>
                  </a:cubicBezTo>
                  <a:cubicBezTo>
                    <a:pt x="1633" y="402"/>
                    <a:pt x="1777" y="335"/>
                    <a:pt x="1891" y="251"/>
                  </a:cubicBezTo>
                  <a:lnTo>
                    <a:pt x="1508" y="251"/>
                  </a:lnTo>
                  <a:lnTo>
                    <a:pt x="1508" y="116"/>
                  </a:lnTo>
                  <a:lnTo>
                    <a:pt x="2037" y="116"/>
                  </a:lnTo>
                  <a:lnTo>
                    <a:pt x="2037" y="0"/>
                  </a:lnTo>
                  <a:lnTo>
                    <a:pt x="2210" y="0"/>
                  </a:lnTo>
                  <a:lnTo>
                    <a:pt x="2210" y="116"/>
                  </a:lnTo>
                  <a:lnTo>
                    <a:pt x="2741" y="116"/>
                  </a:lnTo>
                  <a:lnTo>
                    <a:pt x="2741" y="251"/>
                  </a:lnTo>
                  <a:lnTo>
                    <a:pt x="2339" y="251"/>
                  </a:lnTo>
                  <a:cubicBezTo>
                    <a:pt x="2449" y="332"/>
                    <a:pt x="2599" y="390"/>
                    <a:pt x="2788" y="425"/>
                  </a:cubicBezTo>
                  <a:cubicBezTo>
                    <a:pt x="2768" y="473"/>
                    <a:pt x="2749" y="528"/>
                    <a:pt x="2729" y="590"/>
                  </a:cubicBezTo>
                  <a:cubicBezTo>
                    <a:pt x="2691" y="578"/>
                    <a:pt x="2655" y="566"/>
                    <a:pt x="2621" y="553"/>
                  </a:cubicBezTo>
                  <a:lnTo>
                    <a:pt x="2621" y="1051"/>
                  </a:lnTo>
                  <a:lnTo>
                    <a:pt x="1626" y="1051"/>
                  </a:lnTo>
                  <a:close/>
                  <a:moveTo>
                    <a:pt x="2210" y="292"/>
                  </a:moveTo>
                  <a:lnTo>
                    <a:pt x="2210" y="459"/>
                  </a:lnTo>
                  <a:lnTo>
                    <a:pt x="2037" y="459"/>
                  </a:lnTo>
                  <a:lnTo>
                    <a:pt x="2037" y="298"/>
                  </a:lnTo>
                  <a:cubicBezTo>
                    <a:pt x="1969" y="365"/>
                    <a:pt x="1883" y="428"/>
                    <a:pt x="1778" y="487"/>
                  </a:cubicBezTo>
                  <a:lnTo>
                    <a:pt x="2470" y="487"/>
                  </a:lnTo>
                  <a:cubicBezTo>
                    <a:pt x="2361" y="431"/>
                    <a:pt x="2275" y="366"/>
                    <a:pt x="2210" y="292"/>
                  </a:cubicBezTo>
                  <a:close/>
                  <a:moveTo>
                    <a:pt x="2444" y="622"/>
                  </a:moveTo>
                  <a:lnTo>
                    <a:pt x="1803" y="622"/>
                  </a:lnTo>
                  <a:lnTo>
                    <a:pt x="1803" y="707"/>
                  </a:lnTo>
                  <a:lnTo>
                    <a:pt x="2444" y="707"/>
                  </a:lnTo>
                  <a:lnTo>
                    <a:pt x="2444" y="622"/>
                  </a:lnTo>
                  <a:close/>
                  <a:moveTo>
                    <a:pt x="2444" y="916"/>
                  </a:moveTo>
                  <a:lnTo>
                    <a:pt x="2444" y="831"/>
                  </a:lnTo>
                  <a:lnTo>
                    <a:pt x="1803" y="831"/>
                  </a:lnTo>
                  <a:lnTo>
                    <a:pt x="1803" y="916"/>
                  </a:lnTo>
                  <a:lnTo>
                    <a:pt x="2444" y="916"/>
                  </a:lnTo>
                  <a:close/>
                  <a:moveTo>
                    <a:pt x="2764" y="1279"/>
                  </a:moveTo>
                  <a:lnTo>
                    <a:pt x="1481" y="1279"/>
                  </a:lnTo>
                  <a:lnTo>
                    <a:pt x="1481" y="1123"/>
                  </a:lnTo>
                  <a:lnTo>
                    <a:pt x="2764" y="1123"/>
                  </a:lnTo>
                  <a:lnTo>
                    <a:pt x="2764" y="1279"/>
                  </a:lnTo>
                  <a:close/>
                  <a:moveTo>
                    <a:pt x="3149" y="2"/>
                  </a:moveTo>
                  <a:cubicBezTo>
                    <a:pt x="3218" y="96"/>
                    <a:pt x="3277" y="179"/>
                    <a:pt x="3326" y="251"/>
                  </a:cubicBezTo>
                  <a:lnTo>
                    <a:pt x="3154" y="354"/>
                  </a:lnTo>
                  <a:cubicBezTo>
                    <a:pt x="3110" y="276"/>
                    <a:pt x="3056" y="188"/>
                    <a:pt x="2992" y="92"/>
                  </a:cubicBezTo>
                  <a:lnTo>
                    <a:pt x="3149" y="2"/>
                  </a:lnTo>
                  <a:close/>
                  <a:moveTo>
                    <a:pt x="3359" y="410"/>
                  </a:moveTo>
                  <a:lnTo>
                    <a:pt x="3699" y="410"/>
                  </a:lnTo>
                  <a:lnTo>
                    <a:pt x="3699" y="3"/>
                  </a:lnTo>
                  <a:lnTo>
                    <a:pt x="3900" y="3"/>
                  </a:lnTo>
                  <a:lnTo>
                    <a:pt x="3900" y="410"/>
                  </a:lnTo>
                  <a:lnTo>
                    <a:pt x="4243" y="410"/>
                  </a:lnTo>
                  <a:lnTo>
                    <a:pt x="4243" y="590"/>
                  </a:lnTo>
                  <a:lnTo>
                    <a:pt x="3900" y="590"/>
                  </a:lnTo>
                  <a:lnTo>
                    <a:pt x="3900" y="1327"/>
                  </a:lnTo>
                  <a:lnTo>
                    <a:pt x="3699" y="1327"/>
                  </a:lnTo>
                  <a:lnTo>
                    <a:pt x="3699" y="590"/>
                  </a:lnTo>
                  <a:lnTo>
                    <a:pt x="3359" y="590"/>
                  </a:lnTo>
                  <a:lnTo>
                    <a:pt x="3359" y="410"/>
                  </a:lnTo>
                  <a:close/>
                  <a:moveTo>
                    <a:pt x="3425" y="858"/>
                  </a:moveTo>
                  <a:cubicBezTo>
                    <a:pt x="3432" y="941"/>
                    <a:pt x="3439" y="1007"/>
                    <a:pt x="3447" y="1056"/>
                  </a:cubicBezTo>
                  <a:cubicBezTo>
                    <a:pt x="3276" y="1168"/>
                    <a:pt x="3167" y="1249"/>
                    <a:pt x="3120" y="1300"/>
                  </a:cubicBezTo>
                  <a:lnTo>
                    <a:pt x="3021" y="1169"/>
                  </a:lnTo>
                  <a:cubicBezTo>
                    <a:pt x="3044" y="1142"/>
                    <a:pt x="3055" y="1105"/>
                    <a:pt x="3055" y="1056"/>
                  </a:cubicBezTo>
                  <a:lnTo>
                    <a:pt x="3055" y="626"/>
                  </a:lnTo>
                  <a:lnTo>
                    <a:pt x="2918" y="626"/>
                  </a:lnTo>
                  <a:lnTo>
                    <a:pt x="2918" y="452"/>
                  </a:lnTo>
                  <a:lnTo>
                    <a:pt x="3233" y="452"/>
                  </a:lnTo>
                  <a:lnTo>
                    <a:pt x="3233" y="981"/>
                  </a:lnTo>
                  <a:cubicBezTo>
                    <a:pt x="3269" y="960"/>
                    <a:pt x="3334" y="919"/>
                    <a:pt x="3425" y="858"/>
                  </a:cubicBezTo>
                  <a:close/>
                  <a:moveTo>
                    <a:pt x="4873" y="4"/>
                  </a:moveTo>
                  <a:cubicBezTo>
                    <a:pt x="4939" y="53"/>
                    <a:pt x="5005" y="108"/>
                    <a:pt x="5072" y="171"/>
                  </a:cubicBezTo>
                  <a:lnTo>
                    <a:pt x="4955" y="283"/>
                  </a:lnTo>
                  <a:cubicBezTo>
                    <a:pt x="4899" y="223"/>
                    <a:pt x="4836" y="165"/>
                    <a:pt x="4768" y="108"/>
                  </a:cubicBezTo>
                  <a:lnTo>
                    <a:pt x="4873" y="4"/>
                  </a:lnTo>
                  <a:close/>
                  <a:moveTo>
                    <a:pt x="5640" y="15"/>
                  </a:moveTo>
                  <a:lnTo>
                    <a:pt x="5640" y="1150"/>
                  </a:lnTo>
                  <a:cubicBezTo>
                    <a:pt x="5640" y="1200"/>
                    <a:pt x="5628" y="1238"/>
                    <a:pt x="5604" y="1264"/>
                  </a:cubicBezTo>
                  <a:cubicBezTo>
                    <a:pt x="5580" y="1290"/>
                    <a:pt x="5538" y="1305"/>
                    <a:pt x="5479" y="1308"/>
                  </a:cubicBezTo>
                  <a:cubicBezTo>
                    <a:pt x="5419" y="1311"/>
                    <a:pt x="5366" y="1312"/>
                    <a:pt x="5320" y="1311"/>
                  </a:cubicBezTo>
                  <a:cubicBezTo>
                    <a:pt x="5308" y="1248"/>
                    <a:pt x="5293" y="1189"/>
                    <a:pt x="5274" y="1136"/>
                  </a:cubicBezTo>
                  <a:cubicBezTo>
                    <a:pt x="5315" y="1138"/>
                    <a:pt x="5352" y="1140"/>
                    <a:pt x="5386" y="1140"/>
                  </a:cubicBezTo>
                  <a:cubicBezTo>
                    <a:pt x="5416" y="1140"/>
                    <a:pt x="5435" y="1135"/>
                    <a:pt x="5444" y="1127"/>
                  </a:cubicBezTo>
                  <a:cubicBezTo>
                    <a:pt x="5453" y="1118"/>
                    <a:pt x="5458" y="1101"/>
                    <a:pt x="5458" y="1075"/>
                  </a:cubicBezTo>
                  <a:lnTo>
                    <a:pt x="5458" y="15"/>
                  </a:lnTo>
                  <a:lnTo>
                    <a:pt x="5640" y="15"/>
                  </a:lnTo>
                  <a:close/>
                  <a:moveTo>
                    <a:pt x="4940" y="526"/>
                  </a:moveTo>
                  <a:lnTo>
                    <a:pt x="5099" y="609"/>
                  </a:lnTo>
                  <a:cubicBezTo>
                    <a:pt x="5023" y="747"/>
                    <a:pt x="4931" y="871"/>
                    <a:pt x="4822" y="982"/>
                  </a:cubicBezTo>
                  <a:cubicBezTo>
                    <a:pt x="4840" y="1023"/>
                    <a:pt x="4861" y="1057"/>
                    <a:pt x="4887" y="1083"/>
                  </a:cubicBezTo>
                  <a:cubicBezTo>
                    <a:pt x="4913" y="1109"/>
                    <a:pt x="4935" y="1122"/>
                    <a:pt x="4954" y="1122"/>
                  </a:cubicBezTo>
                  <a:cubicBezTo>
                    <a:pt x="4960" y="1122"/>
                    <a:pt x="4966" y="1120"/>
                    <a:pt x="4973" y="1117"/>
                  </a:cubicBezTo>
                  <a:cubicBezTo>
                    <a:pt x="4980" y="1113"/>
                    <a:pt x="4989" y="1087"/>
                    <a:pt x="4998" y="1038"/>
                  </a:cubicBezTo>
                  <a:cubicBezTo>
                    <a:pt x="5008" y="989"/>
                    <a:pt x="5015" y="947"/>
                    <a:pt x="5019" y="912"/>
                  </a:cubicBezTo>
                  <a:cubicBezTo>
                    <a:pt x="5038" y="922"/>
                    <a:pt x="5093" y="948"/>
                    <a:pt x="5183" y="987"/>
                  </a:cubicBezTo>
                  <a:cubicBezTo>
                    <a:pt x="5158" y="1126"/>
                    <a:pt x="5130" y="1217"/>
                    <a:pt x="5099" y="1257"/>
                  </a:cubicBezTo>
                  <a:cubicBezTo>
                    <a:pt x="5068" y="1299"/>
                    <a:pt x="5028" y="1319"/>
                    <a:pt x="4978" y="1319"/>
                  </a:cubicBezTo>
                  <a:cubicBezTo>
                    <a:pt x="4844" y="1319"/>
                    <a:pt x="4743" y="1252"/>
                    <a:pt x="4675" y="1116"/>
                  </a:cubicBezTo>
                  <a:cubicBezTo>
                    <a:pt x="4610" y="1168"/>
                    <a:pt x="4541" y="1217"/>
                    <a:pt x="4467" y="1262"/>
                  </a:cubicBezTo>
                  <a:cubicBezTo>
                    <a:pt x="4435" y="1202"/>
                    <a:pt x="4401" y="1146"/>
                    <a:pt x="4364" y="1095"/>
                  </a:cubicBezTo>
                  <a:cubicBezTo>
                    <a:pt x="4456" y="1048"/>
                    <a:pt x="4539" y="995"/>
                    <a:pt x="4613" y="935"/>
                  </a:cubicBezTo>
                  <a:cubicBezTo>
                    <a:pt x="4584" y="813"/>
                    <a:pt x="4565" y="681"/>
                    <a:pt x="4555" y="540"/>
                  </a:cubicBezTo>
                  <a:lnTo>
                    <a:pt x="4399" y="565"/>
                  </a:lnTo>
                  <a:lnTo>
                    <a:pt x="4370" y="396"/>
                  </a:lnTo>
                  <a:lnTo>
                    <a:pt x="4546" y="369"/>
                  </a:lnTo>
                  <a:lnTo>
                    <a:pt x="4529" y="16"/>
                  </a:lnTo>
                  <a:lnTo>
                    <a:pt x="4718" y="16"/>
                  </a:lnTo>
                  <a:cubicBezTo>
                    <a:pt x="4720" y="126"/>
                    <a:pt x="4723" y="234"/>
                    <a:pt x="4728" y="341"/>
                  </a:cubicBezTo>
                  <a:lnTo>
                    <a:pt x="5081" y="289"/>
                  </a:lnTo>
                  <a:lnTo>
                    <a:pt x="5108" y="452"/>
                  </a:lnTo>
                  <a:lnTo>
                    <a:pt x="4737" y="511"/>
                  </a:lnTo>
                  <a:cubicBezTo>
                    <a:pt x="4744" y="601"/>
                    <a:pt x="4756" y="692"/>
                    <a:pt x="4771" y="782"/>
                  </a:cubicBezTo>
                  <a:cubicBezTo>
                    <a:pt x="4839" y="705"/>
                    <a:pt x="4895" y="619"/>
                    <a:pt x="4940" y="526"/>
                  </a:cubicBezTo>
                  <a:close/>
                  <a:moveTo>
                    <a:pt x="5338" y="953"/>
                  </a:moveTo>
                  <a:lnTo>
                    <a:pt x="5162" y="953"/>
                  </a:lnTo>
                  <a:lnTo>
                    <a:pt x="5162" y="142"/>
                  </a:lnTo>
                  <a:lnTo>
                    <a:pt x="5338" y="142"/>
                  </a:lnTo>
                  <a:lnTo>
                    <a:pt x="5338" y="9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9" name="Freeform 22"/>
            <p:cNvSpPr>
              <a:spLocks noEditPoints="1"/>
            </p:cNvSpPr>
            <p:nvPr/>
          </p:nvSpPr>
          <p:spPr bwMode="auto">
            <a:xfrm>
              <a:off x="4819" y="2258"/>
              <a:ext cx="451" cy="106"/>
            </a:xfrm>
            <a:custGeom>
              <a:avLst/>
              <a:gdLst>
                <a:gd name="T0" fmla="*/ 163 w 5699"/>
                <a:gd name="T1" fmla="*/ 10 h 1341"/>
                <a:gd name="T2" fmla="*/ 462 w 5699"/>
                <a:gd name="T3" fmla="*/ 247 h 1341"/>
                <a:gd name="T4" fmla="*/ 336 w 5699"/>
                <a:gd name="T5" fmla="*/ 620 h 1341"/>
                <a:gd name="T6" fmla="*/ 530 w 5699"/>
                <a:gd name="T7" fmla="*/ 575 h 1341"/>
                <a:gd name="T8" fmla="*/ 503 w 5699"/>
                <a:gd name="T9" fmla="*/ 421 h 1341"/>
                <a:gd name="T10" fmla="*/ 637 w 5699"/>
                <a:gd name="T11" fmla="*/ 10 h 1341"/>
                <a:gd name="T12" fmla="*/ 1120 w 5699"/>
                <a:gd name="T13" fmla="*/ 247 h 1341"/>
                <a:gd name="T14" fmla="*/ 1152 w 5699"/>
                <a:gd name="T15" fmla="*/ 1098 h 1341"/>
                <a:gd name="T16" fmla="*/ 1336 w 5699"/>
                <a:gd name="T17" fmla="*/ 955 h 1341"/>
                <a:gd name="T18" fmla="*/ 1014 w 5699"/>
                <a:gd name="T19" fmla="*/ 1247 h 1341"/>
                <a:gd name="T20" fmla="*/ 735 w 5699"/>
                <a:gd name="T21" fmla="*/ 931 h 1341"/>
                <a:gd name="T22" fmla="*/ 579 w 5699"/>
                <a:gd name="T23" fmla="*/ 817 h 1341"/>
                <a:gd name="T24" fmla="*/ 336 w 5699"/>
                <a:gd name="T25" fmla="*/ 797 h 1341"/>
                <a:gd name="T26" fmla="*/ 57 w 5699"/>
                <a:gd name="T27" fmla="*/ 1326 h 1341"/>
                <a:gd name="T28" fmla="*/ 149 w 5699"/>
                <a:gd name="T29" fmla="*/ 1134 h 1341"/>
                <a:gd name="T30" fmla="*/ 18 w 5699"/>
                <a:gd name="T31" fmla="*/ 878 h 1341"/>
                <a:gd name="T32" fmla="*/ 163 w 5699"/>
                <a:gd name="T33" fmla="*/ 421 h 1341"/>
                <a:gd name="T34" fmla="*/ 944 w 5699"/>
                <a:gd name="T35" fmla="*/ 864 h 1341"/>
                <a:gd name="T36" fmla="*/ 783 w 5699"/>
                <a:gd name="T37" fmla="*/ 749 h 1341"/>
                <a:gd name="T38" fmla="*/ 1950 w 5699"/>
                <a:gd name="T39" fmla="*/ 120 h 1341"/>
                <a:gd name="T40" fmla="*/ 1789 w 5699"/>
                <a:gd name="T41" fmla="*/ 4 h 1341"/>
                <a:gd name="T42" fmla="*/ 2727 w 5699"/>
                <a:gd name="T43" fmla="*/ 274 h 1341"/>
                <a:gd name="T44" fmla="*/ 1810 w 5699"/>
                <a:gd name="T45" fmla="*/ 353 h 1341"/>
                <a:gd name="T46" fmla="*/ 1838 w 5699"/>
                <a:gd name="T47" fmla="*/ 1318 h 1341"/>
                <a:gd name="T48" fmla="*/ 1523 w 5699"/>
                <a:gd name="T49" fmla="*/ 941 h 1341"/>
                <a:gd name="T50" fmla="*/ 1986 w 5699"/>
                <a:gd name="T51" fmla="*/ 483 h 1341"/>
                <a:gd name="T52" fmla="*/ 2577 w 5699"/>
                <a:gd name="T53" fmla="*/ 657 h 1341"/>
                <a:gd name="T54" fmla="*/ 2385 w 5699"/>
                <a:gd name="T55" fmla="*/ 1315 h 1341"/>
                <a:gd name="T56" fmla="*/ 2285 w 5699"/>
                <a:gd name="T57" fmla="*/ 1145 h 1341"/>
                <a:gd name="T58" fmla="*/ 1986 w 5699"/>
                <a:gd name="T59" fmla="*/ 657 h 1341"/>
                <a:gd name="T60" fmla="*/ 3712 w 5699"/>
                <a:gd name="T61" fmla="*/ 480 h 1341"/>
                <a:gd name="T62" fmla="*/ 3461 w 5699"/>
                <a:gd name="T63" fmla="*/ 355 h 1341"/>
                <a:gd name="T64" fmla="*/ 3371 w 5699"/>
                <a:gd name="T65" fmla="*/ 912 h 1341"/>
                <a:gd name="T66" fmla="*/ 3122 w 5699"/>
                <a:gd name="T67" fmla="*/ 573 h 1341"/>
                <a:gd name="T68" fmla="*/ 3130 w 5699"/>
                <a:gd name="T69" fmla="*/ 0 h 1341"/>
                <a:gd name="T70" fmla="*/ 3221 w 5699"/>
                <a:gd name="T71" fmla="*/ 417 h 1341"/>
                <a:gd name="T72" fmla="*/ 3390 w 5699"/>
                <a:gd name="T73" fmla="*/ 175 h 1341"/>
                <a:gd name="T74" fmla="*/ 3900 w 5699"/>
                <a:gd name="T75" fmla="*/ 6 h 1341"/>
                <a:gd name="T76" fmla="*/ 4235 w 5699"/>
                <a:gd name="T77" fmla="*/ 334 h 1341"/>
                <a:gd name="T78" fmla="*/ 4194 w 5699"/>
                <a:gd name="T79" fmla="*/ 480 h 1341"/>
                <a:gd name="T80" fmla="*/ 3430 w 5699"/>
                <a:gd name="T81" fmla="*/ 480 h 1341"/>
                <a:gd name="T82" fmla="*/ 4178 w 5699"/>
                <a:gd name="T83" fmla="*/ 755 h 1341"/>
                <a:gd name="T84" fmla="*/ 3999 w 5699"/>
                <a:gd name="T85" fmla="*/ 1252 h 1341"/>
                <a:gd name="T86" fmla="*/ 3443 w 5699"/>
                <a:gd name="T87" fmla="*/ 1331 h 1341"/>
                <a:gd name="T88" fmla="*/ 3622 w 5699"/>
                <a:gd name="T89" fmla="*/ 1089 h 1341"/>
                <a:gd name="T90" fmla="*/ 2936 w 5699"/>
                <a:gd name="T91" fmla="*/ 1261 h 1341"/>
                <a:gd name="T92" fmla="*/ 3396 w 5699"/>
                <a:gd name="T93" fmla="*/ 1191 h 1341"/>
                <a:gd name="T94" fmla="*/ 4938 w 5699"/>
                <a:gd name="T95" fmla="*/ 775 h 1341"/>
                <a:gd name="T96" fmla="*/ 4509 w 5699"/>
                <a:gd name="T97" fmla="*/ 59 h 1341"/>
                <a:gd name="T98" fmla="*/ 5120 w 5699"/>
                <a:gd name="T99" fmla="*/ 684 h 1341"/>
                <a:gd name="T100" fmla="*/ 5666 w 5699"/>
                <a:gd name="T101" fmla="*/ 941 h 1341"/>
                <a:gd name="T102" fmla="*/ 5622 w 5699"/>
                <a:gd name="T103" fmla="*/ 1292 h 1341"/>
                <a:gd name="T104" fmla="*/ 4938 w 5699"/>
                <a:gd name="T105" fmla="*/ 1331 h 1341"/>
                <a:gd name="T106" fmla="*/ 4373 w 5699"/>
                <a:gd name="T107" fmla="*/ 1132 h 1341"/>
                <a:gd name="T108" fmla="*/ 4389 w 5699"/>
                <a:gd name="T109" fmla="*/ 775 h 1341"/>
                <a:gd name="T110" fmla="*/ 5120 w 5699"/>
                <a:gd name="T111" fmla="*/ 299 h 1341"/>
                <a:gd name="T112" fmla="*/ 4689 w 5699"/>
                <a:gd name="T113" fmla="*/ 299 h 1341"/>
                <a:gd name="T114" fmla="*/ 4689 w 5699"/>
                <a:gd name="T115" fmla="*/ 204 h 1341"/>
                <a:gd name="T116" fmla="*/ 5370 w 5699"/>
                <a:gd name="T117" fmla="*/ 444 h 1341"/>
                <a:gd name="T118" fmla="*/ 5370 w 5699"/>
                <a:gd name="T119" fmla="*/ 539 h 1341"/>
                <a:gd name="T120" fmla="*/ 4938 w 5699"/>
                <a:gd name="T121" fmla="*/ 444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99" h="1341">
                  <a:moveTo>
                    <a:pt x="3" y="247"/>
                  </a:moveTo>
                  <a:lnTo>
                    <a:pt x="163" y="247"/>
                  </a:lnTo>
                  <a:lnTo>
                    <a:pt x="163" y="10"/>
                  </a:lnTo>
                  <a:lnTo>
                    <a:pt x="336" y="10"/>
                  </a:lnTo>
                  <a:lnTo>
                    <a:pt x="336" y="247"/>
                  </a:lnTo>
                  <a:lnTo>
                    <a:pt x="462" y="247"/>
                  </a:lnTo>
                  <a:lnTo>
                    <a:pt x="462" y="421"/>
                  </a:lnTo>
                  <a:lnTo>
                    <a:pt x="336" y="421"/>
                  </a:lnTo>
                  <a:lnTo>
                    <a:pt x="336" y="620"/>
                  </a:lnTo>
                  <a:lnTo>
                    <a:pt x="450" y="594"/>
                  </a:lnTo>
                  <a:lnTo>
                    <a:pt x="446" y="686"/>
                  </a:lnTo>
                  <a:lnTo>
                    <a:pt x="530" y="575"/>
                  </a:lnTo>
                  <a:lnTo>
                    <a:pt x="619" y="635"/>
                  </a:lnTo>
                  <a:cubicBezTo>
                    <a:pt x="628" y="568"/>
                    <a:pt x="633" y="497"/>
                    <a:pt x="634" y="421"/>
                  </a:cubicBezTo>
                  <a:lnTo>
                    <a:pt x="503" y="421"/>
                  </a:lnTo>
                  <a:lnTo>
                    <a:pt x="503" y="247"/>
                  </a:lnTo>
                  <a:lnTo>
                    <a:pt x="637" y="247"/>
                  </a:lnTo>
                  <a:cubicBezTo>
                    <a:pt x="637" y="177"/>
                    <a:pt x="637" y="98"/>
                    <a:pt x="637" y="10"/>
                  </a:cubicBezTo>
                  <a:lnTo>
                    <a:pt x="814" y="10"/>
                  </a:lnTo>
                  <a:cubicBezTo>
                    <a:pt x="814" y="84"/>
                    <a:pt x="814" y="163"/>
                    <a:pt x="813" y="247"/>
                  </a:cubicBezTo>
                  <a:lnTo>
                    <a:pt x="1120" y="247"/>
                  </a:lnTo>
                  <a:cubicBezTo>
                    <a:pt x="1118" y="498"/>
                    <a:pt x="1119" y="698"/>
                    <a:pt x="1123" y="845"/>
                  </a:cubicBezTo>
                  <a:cubicBezTo>
                    <a:pt x="1127" y="993"/>
                    <a:pt x="1131" y="1072"/>
                    <a:pt x="1135" y="1082"/>
                  </a:cubicBezTo>
                  <a:cubicBezTo>
                    <a:pt x="1139" y="1091"/>
                    <a:pt x="1145" y="1097"/>
                    <a:pt x="1152" y="1098"/>
                  </a:cubicBezTo>
                  <a:cubicBezTo>
                    <a:pt x="1165" y="1099"/>
                    <a:pt x="1174" y="1084"/>
                    <a:pt x="1180" y="1052"/>
                  </a:cubicBezTo>
                  <a:cubicBezTo>
                    <a:pt x="1185" y="1021"/>
                    <a:pt x="1191" y="962"/>
                    <a:pt x="1196" y="874"/>
                  </a:cubicBezTo>
                  <a:cubicBezTo>
                    <a:pt x="1247" y="908"/>
                    <a:pt x="1294" y="935"/>
                    <a:pt x="1336" y="955"/>
                  </a:cubicBezTo>
                  <a:cubicBezTo>
                    <a:pt x="1323" y="1093"/>
                    <a:pt x="1303" y="1191"/>
                    <a:pt x="1275" y="1247"/>
                  </a:cubicBezTo>
                  <a:cubicBezTo>
                    <a:pt x="1247" y="1303"/>
                    <a:pt x="1207" y="1331"/>
                    <a:pt x="1157" y="1331"/>
                  </a:cubicBezTo>
                  <a:cubicBezTo>
                    <a:pt x="1104" y="1331"/>
                    <a:pt x="1056" y="1303"/>
                    <a:pt x="1014" y="1247"/>
                  </a:cubicBezTo>
                  <a:cubicBezTo>
                    <a:pt x="972" y="1191"/>
                    <a:pt x="949" y="1071"/>
                    <a:pt x="944" y="887"/>
                  </a:cubicBezTo>
                  <a:lnTo>
                    <a:pt x="855" y="1022"/>
                  </a:lnTo>
                  <a:lnTo>
                    <a:pt x="735" y="931"/>
                  </a:lnTo>
                  <a:cubicBezTo>
                    <a:pt x="682" y="1089"/>
                    <a:pt x="601" y="1226"/>
                    <a:pt x="491" y="1341"/>
                  </a:cubicBezTo>
                  <a:cubicBezTo>
                    <a:pt x="443" y="1290"/>
                    <a:pt x="393" y="1241"/>
                    <a:pt x="341" y="1193"/>
                  </a:cubicBezTo>
                  <a:cubicBezTo>
                    <a:pt x="451" y="1099"/>
                    <a:pt x="531" y="974"/>
                    <a:pt x="579" y="817"/>
                  </a:cubicBezTo>
                  <a:cubicBezTo>
                    <a:pt x="533" y="784"/>
                    <a:pt x="488" y="753"/>
                    <a:pt x="445" y="725"/>
                  </a:cubicBezTo>
                  <a:cubicBezTo>
                    <a:pt x="445" y="740"/>
                    <a:pt x="445" y="755"/>
                    <a:pt x="444" y="771"/>
                  </a:cubicBezTo>
                  <a:lnTo>
                    <a:pt x="336" y="797"/>
                  </a:lnTo>
                  <a:lnTo>
                    <a:pt x="336" y="1152"/>
                  </a:lnTo>
                  <a:cubicBezTo>
                    <a:pt x="336" y="1197"/>
                    <a:pt x="324" y="1237"/>
                    <a:pt x="301" y="1272"/>
                  </a:cubicBezTo>
                  <a:cubicBezTo>
                    <a:pt x="277" y="1307"/>
                    <a:pt x="196" y="1325"/>
                    <a:pt x="57" y="1326"/>
                  </a:cubicBezTo>
                  <a:cubicBezTo>
                    <a:pt x="45" y="1270"/>
                    <a:pt x="30" y="1210"/>
                    <a:pt x="12" y="1144"/>
                  </a:cubicBezTo>
                  <a:cubicBezTo>
                    <a:pt x="40" y="1146"/>
                    <a:pt x="66" y="1147"/>
                    <a:pt x="88" y="1147"/>
                  </a:cubicBezTo>
                  <a:cubicBezTo>
                    <a:pt x="120" y="1147"/>
                    <a:pt x="140" y="1143"/>
                    <a:pt x="149" y="1134"/>
                  </a:cubicBezTo>
                  <a:cubicBezTo>
                    <a:pt x="158" y="1125"/>
                    <a:pt x="163" y="1108"/>
                    <a:pt x="163" y="1082"/>
                  </a:cubicBezTo>
                  <a:lnTo>
                    <a:pt x="163" y="841"/>
                  </a:lnTo>
                  <a:lnTo>
                    <a:pt x="18" y="878"/>
                  </a:lnTo>
                  <a:lnTo>
                    <a:pt x="0" y="685"/>
                  </a:lnTo>
                  <a:cubicBezTo>
                    <a:pt x="53" y="676"/>
                    <a:pt x="108" y="667"/>
                    <a:pt x="163" y="656"/>
                  </a:cubicBezTo>
                  <a:lnTo>
                    <a:pt x="163" y="421"/>
                  </a:lnTo>
                  <a:lnTo>
                    <a:pt x="3" y="421"/>
                  </a:lnTo>
                  <a:lnTo>
                    <a:pt x="3" y="247"/>
                  </a:lnTo>
                  <a:close/>
                  <a:moveTo>
                    <a:pt x="944" y="864"/>
                  </a:moveTo>
                  <a:cubicBezTo>
                    <a:pt x="940" y="723"/>
                    <a:pt x="938" y="576"/>
                    <a:pt x="940" y="421"/>
                  </a:cubicBezTo>
                  <a:lnTo>
                    <a:pt x="812" y="421"/>
                  </a:lnTo>
                  <a:cubicBezTo>
                    <a:pt x="811" y="538"/>
                    <a:pt x="802" y="647"/>
                    <a:pt x="783" y="749"/>
                  </a:cubicBezTo>
                  <a:cubicBezTo>
                    <a:pt x="840" y="789"/>
                    <a:pt x="894" y="827"/>
                    <a:pt x="944" y="864"/>
                  </a:cubicBezTo>
                  <a:close/>
                  <a:moveTo>
                    <a:pt x="1789" y="4"/>
                  </a:moveTo>
                  <a:cubicBezTo>
                    <a:pt x="1846" y="44"/>
                    <a:pt x="1899" y="82"/>
                    <a:pt x="1950" y="120"/>
                  </a:cubicBezTo>
                  <a:cubicBezTo>
                    <a:pt x="1856" y="229"/>
                    <a:pt x="1731" y="345"/>
                    <a:pt x="1576" y="470"/>
                  </a:cubicBezTo>
                  <a:cubicBezTo>
                    <a:pt x="1542" y="420"/>
                    <a:pt x="1503" y="367"/>
                    <a:pt x="1456" y="311"/>
                  </a:cubicBezTo>
                  <a:cubicBezTo>
                    <a:pt x="1606" y="197"/>
                    <a:pt x="1717" y="95"/>
                    <a:pt x="1789" y="4"/>
                  </a:cubicBezTo>
                  <a:close/>
                  <a:moveTo>
                    <a:pt x="2030" y="100"/>
                  </a:moveTo>
                  <a:lnTo>
                    <a:pt x="2727" y="100"/>
                  </a:lnTo>
                  <a:lnTo>
                    <a:pt x="2727" y="274"/>
                  </a:lnTo>
                  <a:lnTo>
                    <a:pt x="2030" y="274"/>
                  </a:lnTo>
                  <a:lnTo>
                    <a:pt x="2030" y="100"/>
                  </a:lnTo>
                  <a:close/>
                  <a:moveTo>
                    <a:pt x="1810" y="353"/>
                  </a:moveTo>
                  <a:lnTo>
                    <a:pt x="1967" y="453"/>
                  </a:lnTo>
                  <a:cubicBezTo>
                    <a:pt x="1928" y="511"/>
                    <a:pt x="1885" y="567"/>
                    <a:pt x="1838" y="623"/>
                  </a:cubicBezTo>
                  <a:lnTo>
                    <a:pt x="1838" y="1318"/>
                  </a:lnTo>
                  <a:lnTo>
                    <a:pt x="1652" y="1318"/>
                  </a:lnTo>
                  <a:lnTo>
                    <a:pt x="1652" y="824"/>
                  </a:lnTo>
                  <a:cubicBezTo>
                    <a:pt x="1611" y="864"/>
                    <a:pt x="1568" y="903"/>
                    <a:pt x="1523" y="941"/>
                  </a:cubicBezTo>
                  <a:cubicBezTo>
                    <a:pt x="1505" y="891"/>
                    <a:pt x="1481" y="829"/>
                    <a:pt x="1450" y="755"/>
                  </a:cubicBezTo>
                  <a:cubicBezTo>
                    <a:pt x="1587" y="636"/>
                    <a:pt x="1707" y="502"/>
                    <a:pt x="1810" y="353"/>
                  </a:cubicBezTo>
                  <a:close/>
                  <a:moveTo>
                    <a:pt x="1986" y="483"/>
                  </a:moveTo>
                  <a:lnTo>
                    <a:pt x="2786" y="483"/>
                  </a:lnTo>
                  <a:lnTo>
                    <a:pt x="2786" y="657"/>
                  </a:lnTo>
                  <a:lnTo>
                    <a:pt x="2577" y="657"/>
                  </a:lnTo>
                  <a:lnTo>
                    <a:pt x="2577" y="1089"/>
                  </a:lnTo>
                  <a:cubicBezTo>
                    <a:pt x="2577" y="1160"/>
                    <a:pt x="2560" y="1215"/>
                    <a:pt x="2527" y="1253"/>
                  </a:cubicBezTo>
                  <a:cubicBezTo>
                    <a:pt x="2493" y="1290"/>
                    <a:pt x="2446" y="1311"/>
                    <a:pt x="2385" y="1315"/>
                  </a:cubicBezTo>
                  <a:cubicBezTo>
                    <a:pt x="2324" y="1319"/>
                    <a:pt x="2234" y="1322"/>
                    <a:pt x="2114" y="1323"/>
                  </a:cubicBezTo>
                  <a:cubicBezTo>
                    <a:pt x="2102" y="1264"/>
                    <a:pt x="2085" y="1202"/>
                    <a:pt x="2065" y="1136"/>
                  </a:cubicBezTo>
                  <a:cubicBezTo>
                    <a:pt x="2158" y="1142"/>
                    <a:pt x="2231" y="1145"/>
                    <a:pt x="2285" y="1145"/>
                  </a:cubicBezTo>
                  <a:cubicBezTo>
                    <a:pt x="2350" y="1145"/>
                    <a:pt x="2382" y="1110"/>
                    <a:pt x="2382" y="1042"/>
                  </a:cubicBezTo>
                  <a:lnTo>
                    <a:pt x="2382" y="657"/>
                  </a:lnTo>
                  <a:lnTo>
                    <a:pt x="1986" y="657"/>
                  </a:lnTo>
                  <a:lnTo>
                    <a:pt x="1986" y="483"/>
                  </a:lnTo>
                  <a:close/>
                  <a:moveTo>
                    <a:pt x="3430" y="480"/>
                  </a:moveTo>
                  <a:lnTo>
                    <a:pt x="3712" y="480"/>
                  </a:lnTo>
                  <a:lnTo>
                    <a:pt x="3712" y="334"/>
                  </a:lnTo>
                  <a:lnTo>
                    <a:pt x="3416" y="334"/>
                  </a:lnTo>
                  <a:lnTo>
                    <a:pt x="3461" y="355"/>
                  </a:lnTo>
                  <a:cubicBezTo>
                    <a:pt x="3350" y="524"/>
                    <a:pt x="3255" y="662"/>
                    <a:pt x="3176" y="768"/>
                  </a:cubicBezTo>
                  <a:cubicBezTo>
                    <a:pt x="3240" y="760"/>
                    <a:pt x="3309" y="753"/>
                    <a:pt x="3382" y="746"/>
                  </a:cubicBezTo>
                  <a:cubicBezTo>
                    <a:pt x="3377" y="806"/>
                    <a:pt x="3373" y="862"/>
                    <a:pt x="3371" y="912"/>
                  </a:cubicBezTo>
                  <a:cubicBezTo>
                    <a:pt x="3176" y="933"/>
                    <a:pt x="3043" y="953"/>
                    <a:pt x="2972" y="972"/>
                  </a:cubicBezTo>
                  <a:lnTo>
                    <a:pt x="2920" y="822"/>
                  </a:lnTo>
                  <a:cubicBezTo>
                    <a:pt x="2977" y="772"/>
                    <a:pt x="3044" y="689"/>
                    <a:pt x="3122" y="573"/>
                  </a:cubicBezTo>
                  <a:cubicBezTo>
                    <a:pt x="3055" y="578"/>
                    <a:pt x="2997" y="584"/>
                    <a:pt x="2948" y="590"/>
                  </a:cubicBezTo>
                  <a:lnTo>
                    <a:pt x="2898" y="437"/>
                  </a:lnTo>
                  <a:cubicBezTo>
                    <a:pt x="2969" y="351"/>
                    <a:pt x="3046" y="205"/>
                    <a:pt x="3130" y="0"/>
                  </a:cubicBezTo>
                  <a:lnTo>
                    <a:pt x="3307" y="66"/>
                  </a:lnTo>
                  <a:cubicBezTo>
                    <a:pt x="3236" y="198"/>
                    <a:pt x="3167" y="317"/>
                    <a:pt x="3098" y="422"/>
                  </a:cubicBezTo>
                  <a:lnTo>
                    <a:pt x="3221" y="417"/>
                  </a:lnTo>
                  <a:lnTo>
                    <a:pt x="3302" y="279"/>
                  </a:lnTo>
                  <a:lnTo>
                    <a:pt x="3390" y="321"/>
                  </a:lnTo>
                  <a:lnTo>
                    <a:pt x="3390" y="175"/>
                  </a:lnTo>
                  <a:lnTo>
                    <a:pt x="3712" y="175"/>
                  </a:lnTo>
                  <a:lnTo>
                    <a:pt x="3712" y="6"/>
                  </a:lnTo>
                  <a:lnTo>
                    <a:pt x="3900" y="6"/>
                  </a:lnTo>
                  <a:lnTo>
                    <a:pt x="3900" y="175"/>
                  </a:lnTo>
                  <a:lnTo>
                    <a:pt x="4235" y="175"/>
                  </a:lnTo>
                  <a:lnTo>
                    <a:pt x="4235" y="334"/>
                  </a:lnTo>
                  <a:lnTo>
                    <a:pt x="3900" y="334"/>
                  </a:lnTo>
                  <a:lnTo>
                    <a:pt x="3900" y="480"/>
                  </a:lnTo>
                  <a:lnTo>
                    <a:pt x="4194" y="480"/>
                  </a:lnTo>
                  <a:lnTo>
                    <a:pt x="4194" y="640"/>
                  </a:lnTo>
                  <a:lnTo>
                    <a:pt x="3430" y="640"/>
                  </a:lnTo>
                  <a:lnTo>
                    <a:pt x="3430" y="480"/>
                  </a:lnTo>
                  <a:close/>
                  <a:moveTo>
                    <a:pt x="3443" y="1331"/>
                  </a:moveTo>
                  <a:lnTo>
                    <a:pt x="3443" y="755"/>
                  </a:lnTo>
                  <a:lnTo>
                    <a:pt x="4178" y="755"/>
                  </a:lnTo>
                  <a:lnTo>
                    <a:pt x="4178" y="1331"/>
                  </a:lnTo>
                  <a:lnTo>
                    <a:pt x="3999" y="1331"/>
                  </a:lnTo>
                  <a:lnTo>
                    <a:pt x="3999" y="1252"/>
                  </a:lnTo>
                  <a:lnTo>
                    <a:pt x="3622" y="1252"/>
                  </a:lnTo>
                  <a:lnTo>
                    <a:pt x="3622" y="1331"/>
                  </a:lnTo>
                  <a:lnTo>
                    <a:pt x="3443" y="1331"/>
                  </a:lnTo>
                  <a:close/>
                  <a:moveTo>
                    <a:pt x="3999" y="918"/>
                  </a:moveTo>
                  <a:lnTo>
                    <a:pt x="3622" y="918"/>
                  </a:lnTo>
                  <a:lnTo>
                    <a:pt x="3622" y="1089"/>
                  </a:lnTo>
                  <a:lnTo>
                    <a:pt x="3999" y="1089"/>
                  </a:lnTo>
                  <a:lnTo>
                    <a:pt x="3999" y="918"/>
                  </a:lnTo>
                  <a:close/>
                  <a:moveTo>
                    <a:pt x="2936" y="1261"/>
                  </a:moveTo>
                  <a:lnTo>
                    <a:pt x="2906" y="1074"/>
                  </a:lnTo>
                  <a:cubicBezTo>
                    <a:pt x="3061" y="1054"/>
                    <a:pt x="3226" y="1031"/>
                    <a:pt x="3402" y="1004"/>
                  </a:cubicBezTo>
                  <a:cubicBezTo>
                    <a:pt x="3397" y="1079"/>
                    <a:pt x="3395" y="1141"/>
                    <a:pt x="3396" y="1191"/>
                  </a:cubicBezTo>
                  <a:cubicBezTo>
                    <a:pt x="3236" y="1213"/>
                    <a:pt x="3083" y="1237"/>
                    <a:pt x="2936" y="1261"/>
                  </a:cubicBezTo>
                  <a:close/>
                  <a:moveTo>
                    <a:pt x="4389" y="775"/>
                  </a:moveTo>
                  <a:lnTo>
                    <a:pt x="4938" y="775"/>
                  </a:lnTo>
                  <a:lnTo>
                    <a:pt x="4938" y="684"/>
                  </a:lnTo>
                  <a:lnTo>
                    <a:pt x="4509" y="684"/>
                  </a:lnTo>
                  <a:lnTo>
                    <a:pt x="4509" y="59"/>
                  </a:lnTo>
                  <a:lnTo>
                    <a:pt x="5549" y="59"/>
                  </a:lnTo>
                  <a:lnTo>
                    <a:pt x="5549" y="684"/>
                  </a:lnTo>
                  <a:lnTo>
                    <a:pt x="5120" y="684"/>
                  </a:lnTo>
                  <a:lnTo>
                    <a:pt x="5120" y="775"/>
                  </a:lnTo>
                  <a:lnTo>
                    <a:pt x="5666" y="775"/>
                  </a:lnTo>
                  <a:lnTo>
                    <a:pt x="5666" y="941"/>
                  </a:lnTo>
                  <a:lnTo>
                    <a:pt x="5240" y="941"/>
                  </a:lnTo>
                  <a:cubicBezTo>
                    <a:pt x="5383" y="1031"/>
                    <a:pt x="5536" y="1088"/>
                    <a:pt x="5699" y="1113"/>
                  </a:cubicBezTo>
                  <a:cubicBezTo>
                    <a:pt x="5665" y="1180"/>
                    <a:pt x="5640" y="1240"/>
                    <a:pt x="5622" y="1292"/>
                  </a:cubicBezTo>
                  <a:cubicBezTo>
                    <a:pt x="5413" y="1230"/>
                    <a:pt x="5246" y="1135"/>
                    <a:pt x="5120" y="1009"/>
                  </a:cubicBezTo>
                  <a:lnTo>
                    <a:pt x="5120" y="1331"/>
                  </a:lnTo>
                  <a:lnTo>
                    <a:pt x="4938" y="1331"/>
                  </a:lnTo>
                  <a:lnTo>
                    <a:pt x="4938" y="1019"/>
                  </a:lnTo>
                  <a:cubicBezTo>
                    <a:pt x="4824" y="1132"/>
                    <a:pt x="4667" y="1225"/>
                    <a:pt x="4465" y="1299"/>
                  </a:cubicBezTo>
                  <a:cubicBezTo>
                    <a:pt x="4437" y="1245"/>
                    <a:pt x="4407" y="1190"/>
                    <a:pt x="4373" y="1132"/>
                  </a:cubicBezTo>
                  <a:cubicBezTo>
                    <a:pt x="4563" y="1089"/>
                    <a:pt x="4714" y="1026"/>
                    <a:pt x="4827" y="941"/>
                  </a:cubicBezTo>
                  <a:lnTo>
                    <a:pt x="4389" y="941"/>
                  </a:lnTo>
                  <a:lnTo>
                    <a:pt x="4389" y="775"/>
                  </a:lnTo>
                  <a:close/>
                  <a:moveTo>
                    <a:pt x="5370" y="204"/>
                  </a:moveTo>
                  <a:lnTo>
                    <a:pt x="5120" y="204"/>
                  </a:lnTo>
                  <a:lnTo>
                    <a:pt x="5120" y="299"/>
                  </a:lnTo>
                  <a:lnTo>
                    <a:pt x="5370" y="299"/>
                  </a:lnTo>
                  <a:lnTo>
                    <a:pt x="5370" y="204"/>
                  </a:lnTo>
                  <a:close/>
                  <a:moveTo>
                    <a:pt x="4689" y="299"/>
                  </a:moveTo>
                  <a:lnTo>
                    <a:pt x="4938" y="299"/>
                  </a:lnTo>
                  <a:lnTo>
                    <a:pt x="4938" y="204"/>
                  </a:lnTo>
                  <a:lnTo>
                    <a:pt x="4689" y="204"/>
                  </a:lnTo>
                  <a:lnTo>
                    <a:pt x="4689" y="299"/>
                  </a:lnTo>
                  <a:close/>
                  <a:moveTo>
                    <a:pt x="5370" y="539"/>
                  </a:moveTo>
                  <a:lnTo>
                    <a:pt x="5370" y="444"/>
                  </a:lnTo>
                  <a:lnTo>
                    <a:pt x="5120" y="444"/>
                  </a:lnTo>
                  <a:lnTo>
                    <a:pt x="5120" y="539"/>
                  </a:lnTo>
                  <a:lnTo>
                    <a:pt x="5370" y="539"/>
                  </a:lnTo>
                  <a:close/>
                  <a:moveTo>
                    <a:pt x="4689" y="539"/>
                  </a:moveTo>
                  <a:lnTo>
                    <a:pt x="4938" y="539"/>
                  </a:lnTo>
                  <a:lnTo>
                    <a:pt x="4938" y="444"/>
                  </a:lnTo>
                  <a:lnTo>
                    <a:pt x="4689" y="444"/>
                  </a:lnTo>
                  <a:lnTo>
                    <a:pt x="4689" y="5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0" name="Freeform 23"/>
            <p:cNvSpPr>
              <a:spLocks noEditPoints="1"/>
            </p:cNvSpPr>
            <p:nvPr/>
          </p:nvSpPr>
          <p:spPr bwMode="auto">
            <a:xfrm>
              <a:off x="4819" y="1818"/>
              <a:ext cx="452" cy="106"/>
            </a:xfrm>
            <a:custGeom>
              <a:avLst/>
              <a:gdLst>
                <a:gd name="T0" fmla="*/ 466 w 5712"/>
                <a:gd name="T1" fmla="*/ 0 h 1331"/>
                <a:gd name="T2" fmla="*/ 878 w 5712"/>
                <a:gd name="T3" fmla="*/ 8 h 1331"/>
                <a:gd name="T4" fmla="*/ 1166 w 5712"/>
                <a:gd name="T5" fmla="*/ 761 h 1331"/>
                <a:gd name="T6" fmla="*/ 537 w 5712"/>
                <a:gd name="T7" fmla="*/ 832 h 1331"/>
                <a:gd name="T8" fmla="*/ 968 w 5712"/>
                <a:gd name="T9" fmla="*/ 386 h 1331"/>
                <a:gd name="T10" fmla="*/ 968 w 5712"/>
                <a:gd name="T11" fmla="*/ 386 h 1331"/>
                <a:gd name="T12" fmla="*/ 819 w 5712"/>
                <a:gd name="T13" fmla="*/ 1310 h 1331"/>
                <a:gd name="T14" fmla="*/ 490 w 5712"/>
                <a:gd name="T15" fmla="*/ 831 h 1331"/>
                <a:gd name="T16" fmla="*/ 850 w 5712"/>
                <a:gd name="T17" fmla="*/ 1123 h 1331"/>
                <a:gd name="T18" fmla="*/ 291 w 5712"/>
                <a:gd name="T19" fmla="*/ 898 h 1331"/>
                <a:gd name="T20" fmla="*/ 1209 w 5712"/>
                <a:gd name="T21" fmla="*/ 844 h 1331"/>
                <a:gd name="T22" fmla="*/ 1209 w 5712"/>
                <a:gd name="T23" fmla="*/ 844 h 1331"/>
                <a:gd name="T24" fmla="*/ 1965 w 5712"/>
                <a:gd name="T25" fmla="*/ 334 h 1331"/>
                <a:gd name="T26" fmla="*/ 1920 w 5712"/>
                <a:gd name="T27" fmla="*/ 912 h 1331"/>
                <a:gd name="T28" fmla="*/ 1497 w 5712"/>
                <a:gd name="T29" fmla="*/ 590 h 1331"/>
                <a:gd name="T30" fmla="*/ 1647 w 5712"/>
                <a:gd name="T31" fmla="*/ 422 h 1331"/>
                <a:gd name="T32" fmla="*/ 1939 w 5712"/>
                <a:gd name="T33" fmla="*/ 174 h 1331"/>
                <a:gd name="T34" fmla="*/ 2448 w 5712"/>
                <a:gd name="T35" fmla="*/ 174 h 1331"/>
                <a:gd name="T36" fmla="*/ 2448 w 5712"/>
                <a:gd name="T37" fmla="*/ 480 h 1331"/>
                <a:gd name="T38" fmla="*/ 1979 w 5712"/>
                <a:gd name="T39" fmla="*/ 480 h 1331"/>
                <a:gd name="T40" fmla="*/ 2727 w 5712"/>
                <a:gd name="T41" fmla="*/ 1331 h 1331"/>
                <a:gd name="T42" fmla="*/ 2171 w 5712"/>
                <a:gd name="T43" fmla="*/ 1331 h 1331"/>
                <a:gd name="T44" fmla="*/ 2171 w 5712"/>
                <a:gd name="T45" fmla="*/ 1089 h 1331"/>
                <a:gd name="T46" fmla="*/ 1455 w 5712"/>
                <a:gd name="T47" fmla="*/ 1074 h 1331"/>
                <a:gd name="T48" fmla="*/ 3101 w 5712"/>
                <a:gd name="T49" fmla="*/ 422 h 1331"/>
                <a:gd name="T50" fmla="*/ 3155 w 5712"/>
                <a:gd name="T51" fmla="*/ 765 h 1331"/>
                <a:gd name="T52" fmla="*/ 2919 w 5712"/>
                <a:gd name="T53" fmla="*/ 798 h 1331"/>
                <a:gd name="T54" fmla="*/ 3142 w 5712"/>
                <a:gd name="T55" fmla="*/ 0 h 1331"/>
                <a:gd name="T56" fmla="*/ 4126 w 5712"/>
                <a:gd name="T57" fmla="*/ 217 h 1331"/>
                <a:gd name="T58" fmla="*/ 3839 w 5712"/>
                <a:gd name="T59" fmla="*/ 508 h 1331"/>
                <a:gd name="T60" fmla="*/ 3446 w 5712"/>
                <a:gd name="T61" fmla="*/ 229 h 1331"/>
                <a:gd name="T62" fmla="*/ 4176 w 5712"/>
                <a:gd name="T63" fmla="*/ 731 h 1331"/>
                <a:gd name="T64" fmla="*/ 4232 w 5712"/>
                <a:gd name="T65" fmla="*/ 1131 h 1331"/>
                <a:gd name="T66" fmla="*/ 2936 w 5712"/>
                <a:gd name="T67" fmla="*/ 1251 h 1331"/>
                <a:gd name="T68" fmla="*/ 3718 w 5712"/>
                <a:gd name="T69" fmla="*/ 1131 h 1331"/>
                <a:gd name="T70" fmla="*/ 4587 w 5712"/>
                <a:gd name="T71" fmla="*/ 282 h 1331"/>
                <a:gd name="T72" fmla="*/ 4386 w 5712"/>
                <a:gd name="T73" fmla="*/ 241 h 1331"/>
                <a:gd name="T74" fmla="*/ 4885 w 5712"/>
                <a:gd name="T75" fmla="*/ 617 h 1331"/>
                <a:gd name="T76" fmla="*/ 4455 w 5712"/>
                <a:gd name="T77" fmla="*/ 1122 h 1331"/>
                <a:gd name="T78" fmla="*/ 4382 w 5712"/>
                <a:gd name="T79" fmla="*/ 777 h 1331"/>
                <a:gd name="T80" fmla="*/ 5022 w 5712"/>
                <a:gd name="T81" fmla="*/ 583 h 1331"/>
                <a:gd name="T82" fmla="*/ 5185 w 5712"/>
                <a:gd name="T83" fmla="*/ 19 h 1331"/>
                <a:gd name="T84" fmla="*/ 5619 w 5712"/>
                <a:gd name="T85" fmla="*/ 574 h 1331"/>
                <a:gd name="T86" fmla="*/ 5350 w 5712"/>
                <a:gd name="T87" fmla="*/ 1126 h 1331"/>
                <a:gd name="T88" fmla="*/ 5676 w 5712"/>
                <a:gd name="T89" fmla="*/ 1126 h 1331"/>
                <a:gd name="T90" fmla="*/ 5043 w 5712"/>
                <a:gd name="T91" fmla="*/ 685 h 1331"/>
                <a:gd name="T92" fmla="*/ 5043 w 5712"/>
                <a:gd name="T93" fmla="*/ 685 h 1331"/>
                <a:gd name="T94" fmla="*/ 5150 w 5712"/>
                <a:gd name="T95" fmla="*/ 662 h 1331"/>
                <a:gd name="T96" fmla="*/ 4673 w 5712"/>
                <a:gd name="T97" fmla="*/ 1016 h 1331"/>
                <a:gd name="T98" fmla="*/ 5103 w 5712"/>
                <a:gd name="T99" fmla="*/ 425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12" h="1331">
                  <a:moveTo>
                    <a:pt x="174" y="220"/>
                  </a:moveTo>
                  <a:lnTo>
                    <a:pt x="398" y="220"/>
                  </a:lnTo>
                  <a:cubicBezTo>
                    <a:pt x="366" y="165"/>
                    <a:pt x="333" y="113"/>
                    <a:pt x="300" y="63"/>
                  </a:cubicBezTo>
                  <a:lnTo>
                    <a:pt x="466" y="0"/>
                  </a:lnTo>
                  <a:cubicBezTo>
                    <a:pt x="507" y="55"/>
                    <a:pt x="551" y="116"/>
                    <a:pt x="599" y="184"/>
                  </a:cubicBezTo>
                  <a:lnTo>
                    <a:pt x="507" y="220"/>
                  </a:lnTo>
                  <a:lnTo>
                    <a:pt x="731" y="220"/>
                  </a:lnTo>
                  <a:cubicBezTo>
                    <a:pt x="781" y="154"/>
                    <a:pt x="829" y="83"/>
                    <a:pt x="878" y="8"/>
                  </a:cubicBezTo>
                  <a:lnTo>
                    <a:pt x="1077" y="49"/>
                  </a:lnTo>
                  <a:lnTo>
                    <a:pt x="941" y="220"/>
                  </a:lnTo>
                  <a:lnTo>
                    <a:pt x="1166" y="220"/>
                  </a:lnTo>
                  <a:lnTo>
                    <a:pt x="1166" y="761"/>
                  </a:lnTo>
                  <a:lnTo>
                    <a:pt x="697" y="761"/>
                  </a:lnTo>
                  <a:cubicBezTo>
                    <a:pt x="749" y="809"/>
                    <a:pt x="803" y="862"/>
                    <a:pt x="859" y="921"/>
                  </a:cubicBezTo>
                  <a:lnTo>
                    <a:pt x="722" y="1040"/>
                  </a:lnTo>
                  <a:cubicBezTo>
                    <a:pt x="659" y="965"/>
                    <a:pt x="597" y="896"/>
                    <a:pt x="537" y="832"/>
                  </a:cubicBezTo>
                  <a:lnTo>
                    <a:pt x="621" y="761"/>
                  </a:lnTo>
                  <a:lnTo>
                    <a:pt x="174" y="761"/>
                  </a:lnTo>
                  <a:lnTo>
                    <a:pt x="174" y="220"/>
                  </a:lnTo>
                  <a:close/>
                  <a:moveTo>
                    <a:pt x="968" y="386"/>
                  </a:moveTo>
                  <a:lnTo>
                    <a:pt x="372" y="386"/>
                  </a:lnTo>
                  <a:lnTo>
                    <a:pt x="372" y="595"/>
                  </a:lnTo>
                  <a:lnTo>
                    <a:pt x="968" y="595"/>
                  </a:lnTo>
                  <a:lnTo>
                    <a:pt x="968" y="386"/>
                  </a:lnTo>
                  <a:close/>
                  <a:moveTo>
                    <a:pt x="911" y="955"/>
                  </a:moveTo>
                  <a:cubicBezTo>
                    <a:pt x="983" y="994"/>
                    <a:pt x="1041" y="1024"/>
                    <a:pt x="1085" y="1044"/>
                  </a:cubicBezTo>
                  <a:cubicBezTo>
                    <a:pt x="1052" y="1172"/>
                    <a:pt x="1014" y="1249"/>
                    <a:pt x="971" y="1273"/>
                  </a:cubicBezTo>
                  <a:cubicBezTo>
                    <a:pt x="928" y="1297"/>
                    <a:pt x="877" y="1310"/>
                    <a:pt x="819" y="1310"/>
                  </a:cubicBezTo>
                  <a:lnTo>
                    <a:pt x="514" y="1310"/>
                  </a:lnTo>
                  <a:cubicBezTo>
                    <a:pt x="380" y="1310"/>
                    <a:pt x="313" y="1245"/>
                    <a:pt x="313" y="1115"/>
                  </a:cubicBezTo>
                  <a:lnTo>
                    <a:pt x="313" y="831"/>
                  </a:lnTo>
                  <a:lnTo>
                    <a:pt x="490" y="831"/>
                  </a:lnTo>
                  <a:lnTo>
                    <a:pt x="490" y="1068"/>
                  </a:lnTo>
                  <a:cubicBezTo>
                    <a:pt x="490" y="1116"/>
                    <a:pt x="519" y="1139"/>
                    <a:pt x="576" y="1139"/>
                  </a:cubicBezTo>
                  <a:lnTo>
                    <a:pt x="778" y="1139"/>
                  </a:lnTo>
                  <a:cubicBezTo>
                    <a:pt x="807" y="1139"/>
                    <a:pt x="831" y="1134"/>
                    <a:pt x="850" y="1123"/>
                  </a:cubicBezTo>
                  <a:cubicBezTo>
                    <a:pt x="870" y="1112"/>
                    <a:pt x="882" y="1094"/>
                    <a:pt x="888" y="1070"/>
                  </a:cubicBezTo>
                  <a:cubicBezTo>
                    <a:pt x="894" y="1045"/>
                    <a:pt x="901" y="1007"/>
                    <a:pt x="911" y="955"/>
                  </a:cubicBezTo>
                  <a:close/>
                  <a:moveTo>
                    <a:pt x="124" y="842"/>
                  </a:moveTo>
                  <a:lnTo>
                    <a:pt x="291" y="898"/>
                  </a:lnTo>
                  <a:cubicBezTo>
                    <a:pt x="246" y="1027"/>
                    <a:pt x="203" y="1140"/>
                    <a:pt x="162" y="1239"/>
                  </a:cubicBezTo>
                  <a:lnTo>
                    <a:pt x="0" y="1167"/>
                  </a:lnTo>
                  <a:cubicBezTo>
                    <a:pt x="47" y="1066"/>
                    <a:pt x="89" y="957"/>
                    <a:pt x="124" y="842"/>
                  </a:cubicBezTo>
                  <a:close/>
                  <a:moveTo>
                    <a:pt x="1209" y="844"/>
                  </a:moveTo>
                  <a:cubicBezTo>
                    <a:pt x="1256" y="955"/>
                    <a:pt x="1299" y="1062"/>
                    <a:pt x="1339" y="1166"/>
                  </a:cubicBezTo>
                  <a:lnTo>
                    <a:pt x="1166" y="1231"/>
                  </a:lnTo>
                  <a:cubicBezTo>
                    <a:pt x="1127" y="1114"/>
                    <a:pt x="1086" y="1006"/>
                    <a:pt x="1043" y="906"/>
                  </a:cubicBezTo>
                  <a:lnTo>
                    <a:pt x="1209" y="844"/>
                  </a:lnTo>
                  <a:close/>
                  <a:moveTo>
                    <a:pt x="1979" y="480"/>
                  </a:moveTo>
                  <a:lnTo>
                    <a:pt x="2261" y="480"/>
                  </a:lnTo>
                  <a:lnTo>
                    <a:pt x="2261" y="334"/>
                  </a:lnTo>
                  <a:lnTo>
                    <a:pt x="1965" y="334"/>
                  </a:lnTo>
                  <a:lnTo>
                    <a:pt x="2010" y="355"/>
                  </a:lnTo>
                  <a:cubicBezTo>
                    <a:pt x="1899" y="524"/>
                    <a:pt x="1804" y="662"/>
                    <a:pt x="1725" y="768"/>
                  </a:cubicBezTo>
                  <a:cubicBezTo>
                    <a:pt x="1789" y="760"/>
                    <a:pt x="1858" y="753"/>
                    <a:pt x="1931" y="745"/>
                  </a:cubicBezTo>
                  <a:cubicBezTo>
                    <a:pt x="1926" y="806"/>
                    <a:pt x="1922" y="861"/>
                    <a:pt x="1920" y="912"/>
                  </a:cubicBezTo>
                  <a:cubicBezTo>
                    <a:pt x="1725" y="933"/>
                    <a:pt x="1592" y="953"/>
                    <a:pt x="1521" y="972"/>
                  </a:cubicBezTo>
                  <a:lnTo>
                    <a:pt x="1469" y="822"/>
                  </a:lnTo>
                  <a:cubicBezTo>
                    <a:pt x="1525" y="772"/>
                    <a:pt x="1593" y="689"/>
                    <a:pt x="1671" y="573"/>
                  </a:cubicBezTo>
                  <a:cubicBezTo>
                    <a:pt x="1604" y="577"/>
                    <a:pt x="1546" y="583"/>
                    <a:pt x="1497" y="590"/>
                  </a:cubicBezTo>
                  <a:lnTo>
                    <a:pt x="1447" y="437"/>
                  </a:lnTo>
                  <a:cubicBezTo>
                    <a:pt x="1518" y="350"/>
                    <a:pt x="1595" y="205"/>
                    <a:pt x="1679" y="0"/>
                  </a:cubicBezTo>
                  <a:lnTo>
                    <a:pt x="1856" y="66"/>
                  </a:lnTo>
                  <a:cubicBezTo>
                    <a:pt x="1785" y="198"/>
                    <a:pt x="1716" y="317"/>
                    <a:pt x="1647" y="422"/>
                  </a:cubicBezTo>
                  <a:lnTo>
                    <a:pt x="1770" y="416"/>
                  </a:lnTo>
                  <a:lnTo>
                    <a:pt x="1851" y="279"/>
                  </a:lnTo>
                  <a:lnTo>
                    <a:pt x="1939" y="321"/>
                  </a:lnTo>
                  <a:lnTo>
                    <a:pt x="1939" y="174"/>
                  </a:lnTo>
                  <a:lnTo>
                    <a:pt x="2261" y="174"/>
                  </a:lnTo>
                  <a:lnTo>
                    <a:pt x="2261" y="6"/>
                  </a:lnTo>
                  <a:lnTo>
                    <a:pt x="2448" y="6"/>
                  </a:lnTo>
                  <a:lnTo>
                    <a:pt x="2448" y="174"/>
                  </a:lnTo>
                  <a:lnTo>
                    <a:pt x="2784" y="174"/>
                  </a:lnTo>
                  <a:lnTo>
                    <a:pt x="2784" y="334"/>
                  </a:lnTo>
                  <a:lnTo>
                    <a:pt x="2448" y="334"/>
                  </a:lnTo>
                  <a:lnTo>
                    <a:pt x="2448" y="480"/>
                  </a:lnTo>
                  <a:lnTo>
                    <a:pt x="2743" y="480"/>
                  </a:lnTo>
                  <a:lnTo>
                    <a:pt x="2743" y="640"/>
                  </a:lnTo>
                  <a:lnTo>
                    <a:pt x="1979" y="640"/>
                  </a:lnTo>
                  <a:lnTo>
                    <a:pt x="1979" y="480"/>
                  </a:lnTo>
                  <a:close/>
                  <a:moveTo>
                    <a:pt x="1991" y="1331"/>
                  </a:moveTo>
                  <a:lnTo>
                    <a:pt x="1991" y="755"/>
                  </a:lnTo>
                  <a:lnTo>
                    <a:pt x="2727" y="755"/>
                  </a:lnTo>
                  <a:lnTo>
                    <a:pt x="2727" y="1331"/>
                  </a:lnTo>
                  <a:lnTo>
                    <a:pt x="2547" y="1331"/>
                  </a:lnTo>
                  <a:lnTo>
                    <a:pt x="2547" y="1252"/>
                  </a:lnTo>
                  <a:lnTo>
                    <a:pt x="2171" y="1252"/>
                  </a:lnTo>
                  <a:lnTo>
                    <a:pt x="2171" y="1331"/>
                  </a:lnTo>
                  <a:lnTo>
                    <a:pt x="1991" y="1331"/>
                  </a:lnTo>
                  <a:close/>
                  <a:moveTo>
                    <a:pt x="2547" y="918"/>
                  </a:moveTo>
                  <a:lnTo>
                    <a:pt x="2171" y="918"/>
                  </a:lnTo>
                  <a:lnTo>
                    <a:pt x="2171" y="1089"/>
                  </a:lnTo>
                  <a:lnTo>
                    <a:pt x="2547" y="1089"/>
                  </a:lnTo>
                  <a:lnTo>
                    <a:pt x="2547" y="918"/>
                  </a:lnTo>
                  <a:close/>
                  <a:moveTo>
                    <a:pt x="1485" y="1261"/>
                  </a:moveTo>
                  <a:lnTo>
                    <a:pt x="1455" y="1074"/>
                  </a:lnTo>
                  <a:cubicBezTo>
                    <a:pt x="1610" y="1054"/>
                    <a:pt x="1775" y="1031"/>
                    <a:pt x="1951" y="1004"/>
                  </a:cubicBezTo>
                  <a:cubicBezTo>
                    <a:pt x="1946" y="1079"/>
                    <a:pt x="1944" y="1141"/>
                    <a:pt x="1945" y="1190"/>
                  </a:cubicBezTo>
                  <a:cubicBezTo>
                    <a:pt x="1785" y="1213"/>
                    <a:pt x="1632" y="1236"/>
                    <a:pt x="1485" y="1261"/>
                  </a:cubicBezTo>
                  <a:close/>
                  <a:moveTo>
                    <a:pt x="3101" y="422"/>
                  </a:moveTo>
                  <a:lnTo>
                    <a:pt x="3214" y="418"/>
                  </a:lnTo>
                  <a:cubicBezTo>
                    <a:pt x="3247" y="365"/>
                    <a:pt x="3281" y="309"/>
                    <a:pt x="3315" y="248"/>
                  </a:cubicBezTo>
                  <a:lnTo>
                    <a:pt x="3476" y="328"/>
                  </a:lnTo>
                  <a:cubicBezTo>
                    <a:pt x="3341" y="523"/>
                    <a:pt x="3233" y="669"/>
                    <a:pt x="3155" y="765"/>
                  </a:cubicBezTo>
                  <a:cubicBezTo>
                    <a:pt x="3244" y="759"/>
                    <a:pt x="3317" y="753"/>
                    <a:pt x="3374" y="747"/>
                  </a:cubicBezTo>
                  <a:cubicBezTo>
                    <a:pt x="3367" y="810"/>
                    <a:pt x="3364" y="865"/>
                    <a:pt x="3364" y="910"/>
                  </a:cubicBezTo>
                  <a:cubicBezTo>
                    <a:pt x="3174" y="923"/>
                    <a:pt x="3040" y="936"/>
                    <a:pt x="2960" y="952"/>
                  </a:cubicBezTo>
                  <a:lnTo>
                    <a:pt x="2919" y="798"/>
                  </a:lnTo>
                  <a:cubicBezTo>
                    <a:pt x="2978" y="742"/>
                    <a:pt x="3041" y="667"/>
                    <a:pt x="3109" y="573"/>
                  </a:cubicBezTo>
                  <a:cubicBezTo>
                    <a:pt x="3049" y="578"/>
                    <a:pt x="2999" y="583"/>
                    <a:pt x="2958" y="590"/>
                  </a:cubicBezTo>
                  <a:lnTo>
                    <a:pt x="2896" y="437"/>
                  </a:lnTo>
                  <a:cubicBezTo>
                    <a:pt x="2979" y="337"/>
                    <a:pt x="3061" y="191"/>
                    <a:pt x="3142" y="0"/>
                  </a:cubicBezTo>
                  <a:lnTo>
                    <a:pt x="3320" y="63"/>
                  </a:lnTo>
                  <a:cubicBezTo>
                    <a:pt x="3245" y="201"/>
                    <a:pt x="3172" y="320"/>
                    <a:pt x="3101" y="422"/>
                  </a:cubicBezTo>
                  <a:close/>
                  <a:moveTo>
                    <a:pt x="4126" y="69"/>
                  </a:moveTo>
                  <a:lnTo>
                    <a:pt x="4126" y="217"/>
                  </a:lnTo>
                  <a:cubicBezTo>
                    <a:pt x="4080" y="281"/>
                    <a:pt x="4029" y="340"/>
                    <a:pt x="3973" y="395"/>
                  </a:cubicBezTo>
                  <a:cubicBezTo>
                    <a:pt x="4064" y="441"/>
                    <a:pt x="4156" y="488"/>
                    <a:pt x="4247" y="538"/>
                  </a:cubicBezTo>
                  <a:lnTo>
                    <a:pt x="4140" y="690"/>
                  </a:lnTo>
                  <a:cubicBezTo>
                    <a:pt x="4034" y="622"/>
                    <a:pt x="3934" y="562"/>
                    <a:pt x="3839" y="508"/>
                  </a:cubicBezTo>
                  <a:cubicBezTo>
                    <a:pt x="3726" y="593"/>
                    <a:pt x="3596" y="662"/>
                    <a:pt x="3451" y="717"/>
                  </a:cubicBezTo>
                  <a:cubicBezTo>
                    <a:pt x="3420" y="658"/>
                    <a:pt x="3390" y="604"/>
                    <a:pt x="3358" y="555"/>
                  </a:cubicBezTo>
                  <a:cubicBezTo>
                    <a:pt x="3591" y="475"/>
                    <a:pt x="3773" y="366"/>
                    <a:pt x="3906" y="229"/>
                  </a:cubicBezTo>
                  <a:lnTo>
                    <a:pt x="3446" y="229"/>
                  </a:lnTo>
                  <a:lnTo>
                    <a:pt x="3446" y="69"/>
                  </a:lnTo>
                  <a:lnTo>
                    <a:pt x="4126" y="69"/>
                  </a:lnTo>
                  <a:close/>
                  <a:moveTo>
                    <a:pt x="3449" y="731"/>
                  </a:moveTo>
                  <a:lnTo>
                    <a:pt x="4176" y="731"/>
                  </a:lnTo>
                  <a:lnTo>
                    <a:pt x="4176" y="891"/>
                  </a:lnTo>
                  <a:lnTo>
                    <a:pt x="3909" y="891"/>
                  </a:lnTo>
                  <a:lnTo>
                    <a:pt x="3909" y="1131"/>
                  </a:lnTo>
                  <a:lnTo>
                    <a:pt x="4232" y="1131"/>
                  </a:lnTo>
                  <a:lnTo>
                    <a:pt x="4232" y="1292"/>
                  </a:lnTo>
                  <a:lnTo>
                    <a:pt x="3380" y="1292"/>
                  </a:lnTo>
                  <a:lnTo>
                    <a:pt x="3380" y="1194"/>
                  </a:lnTo>
                  <a:cubicBezTo>
                    <a:pt x="3223" y="1209"/>
                    <a:pt x="3076" y="1228"/>
                    <a:pt x="2936" y="1251"/>
                  </a:cubicBezTo>
                  <a:lnTo>
                    <a:pt x="2908" y="1063"/>
                  </a:lnTo>
                  <a:cubicBezTo>
                    <a:pt x="3054" y="1052"/>
                    <a:pt x="3215" y="1033"/>
                    <a:pt x="3392" y="1007"/>
                  </a:cubicBezTo>
                  <a:cubicBezTo>
                    <a:pt x="3389" y="1046"/>
                    <a:pt x="3387" y="1087"/>
                    <a:pt x="3387" y="1131"/>
                  </a:cubicBezTo>
                  <a:lnTo>
                    <a:pt x="3718" y="1131"/>
                  </a:lnTo>
                  <a:lnTo>
                    <a:pt x="3718" y="891"/>
                  </a:lnTo>
                  <a:lnTo>
                    <a:pt x="3449" y="891"/>
                  </a:lnTo>
                  <a:lnTo>
                    <a:pt x="3449" y="731"/>
                  </a:lnTo>
                  <a:close/>
                  <a:moveTo>
                    <a:pt x="4587" y="282"/>
                  </a:moveTo>
                  <a:lnTo>
                    <a:pt x="4551" y="617"/>
                  </a:lnTo>
                  <a:lnTo>
                    <a:pt x="4648" y="617"/>
                  </a:lnTo>
                  <a:lnTo>
                    <a:pt x="4678" y="241"/>
                  </a:lnTo>
                  <a:lnTo>
                    <a:pt x="4386" y="241"/>
                  </a:lnTo>
                  <a:lnTo>
                    <a:pt x="4386" y="81"/>
                  </a:lnTo>
                  <a:lnTo>
                    <a:pt x="4851" y="81"/>
                  </a:lnTo>
                  <a:lnTo>
                    <a:pt x="4807" y="617"/>
                  </a:lnTo>
                  <a:lnTo>
                    <a:pt x="4885" y="617"/>
                  </a:lnTo>
                  <a:cubicBezTo>
                    <a:pt x="4876" y="874"/>
                    <a:pt x="4868" y="1038"/>
                    <a:pt x="4861" y="1107"/>
                  </a:cubicBezTo>
                  <a:cubicBezTo>
                    <a:pt x="4854" y="1215"/>
                    <a:pt x="4813" y="1278"/>
                    <a:pt x="4738" y="1295"/>
                  </a:cubicBezTo>
                  <a:cubicBezTo>
                    <a:pt x="4701" y="1300"/>
                    <a:pt x="4616" y="1303"/>
                    <a:pt x="4482" y="1303"/>
                  </a:cubicBezTo>
                  <a:cubicBezTo>
                    <a:pt x="4473" y="1238"/>
                    <a:pt x="4464" y="1177"/>
                    <a:pt x="4455" y="1122"/>
                  </a:cubicBezTo>
                  <a:cubicBezTo>
                    <a:pt x="4510" y="1128"/>
                    <a:pt x="4569" y="1132"/>
                    <a:pt x="4633" y="1134"/>
                  </a:cubicBezTo>
                  <a:cubicBezTo>
                    <a:pt x="4678" y="1134"/>
                    <a:pt x="4703" y="1113"/>
                    <a:pt x="4707" y="1070"/>
                  </a:cubicBezTo>
                  <a:cubicBezTo>
                    <a:pt x="4712" y="1011"/>
                    <a:pt x="4717" y="913"/>
                    <a:pt x="4721" y="777"/>
                  </a:cubicBezTo>
                  <a:lnTo>
                    <a:pt x="4382" y="777"/>
                  </a:lnTo>
                  <a:lnTo>
                    <a:pt x="4429" y="282"/>
                  </a:lnTo>
                  <a:lnTo>
                    <a:pt x="4587" y="282"/>
                  </a:lnTo>
                  <a:close/>
                  <a:moveTo>
                    <a:pt x="5532" y="583"/>
                  </a:moveTo>
                  <a:lnTo>
                    <a:pt x="5022" y="583"/>
                  </a:lnTo>
                  <a:lnTo>
                    <a:pt x="5022" y="508"/>
                  </a:lnTo>
                  <a:cubicBezTo>
                    <a:pt x="4990" y="537"/>
                    <a:pt x="4958" y="565"/>
                    <a:pt x="4924" y="593"/>
                  </a:cubicBezTo>
                  <a:cubicBezTo>
                    <a:pt x="4898" y="537"/>
                    <a:pt x="4869" y="481"/>
                    <a:pt x="4837" y="424"/>
                  </a:cubicBezTo>
                  <a:cubicBezTo>
                    <a:pt x="4981" y="317"/>
                    <a:pt x="5098" y="183"/>
                    <a:pt x="5185" y="19"/>
                  </a:cubicBezTo>
                  <a:lnTo>
                    <a:pt x="5389" y="19"/>
                  </a:lnTo>
                  <a:lnTo>
                    <a:pt x="5359" y="67"/>
                  </a:lnTo>
                  <a:cubicBezTo>
                    <a:pt x="5464" y="220"/>
                    <a:pt x="5581" y="334"/>
                    <a:pt x="5712" y="408"/>
                  </a:cubicBezTo>
                  <a:cubicBezTo>
                    <a:pt x="5681" y="458"/>
                    <a:pt x="5650" y="513"/>
                    <a:pt x="5619" y="574"/>
                  </a:cubicBezTo>
                  <a:cubicBezTo>
                    <a:pt x="5589" y="554"/>
                    <a:pt x="5560" y="533"/>
                    <a:pt x="5532" y="511"/>
                  </a:cubicBezTo>
                  <a:lnTo>
                    <a:pt x="5532" y="583"/>
                  </a:lnTo>
                  <a:close/>
                  <a:moveTo>
                    <a:pt x="4892" y="1126"/>
                  </a:moveTo>
                  <a:lnTo>
                    <a:pt x="5350" y="1126"/>
                  </a:lnTo>
                  <a:cubicBezTo>
                    <a:pt x="5403" y="963"/>
                    <a:pt x="5442" y="807"/>
                    <a:pt x="5469" y="657"/>
                  </a:cubicBezTo>
                  <a:lnTo>
                    <a:pt x="5635" y="700"/>
                  </a:lnTo>
                  <a:cubicBezTo>
                    <a:pt x="5600" y="837"/>
                    <a:pt x="5558" y="979"/>
                    <a:pt x="5509" y="1126"/>
                  </a:cubicBezTo>
                  <a:lnTo>
                    <a:pt x="5676" y="1126"/>
                  </a:lnTo>
                  <a:lnTo>
                    <a:pt x="5676" y="1287"/>
                  </a:lnTo>
                  <a:lnTo>
                    <a:pt x="4892" y="1287"/>
                  </a:lnTo>
                  <a:lnTo>
                    <a:pt x="4892" y="1126"/>
                  </a:lnTo>
                  <a:close/>
                  <a:moveTo>
                    <a:pt x="5043" y="685"/>
                  </a:moveTo>
                  <a:cubicBezTo>
                    <a:pt x="5087" y="796"/>
                    <a:pt x="5129" y="915"/>
                    <a:pt x="5170" y="1043"/>
                  </a:cubicBezTo>
                  <a:lnTo>
                    <a:pt x="5024" y="1095"/>
                  </a:lnTo>
                  <a:cubicBezTo>
                    <a:pt x="4997" y="992"/>
                    <a:pt x="4957" y="873"/>
                    <a:pt x="4906" y="736"/>
                  </a:cubicBezTo>
                  <a:lnTo>
                    <a:pt x="5043" y="685"/>
                  </a:lnTo>
                  <a:close/>
                  <a:moveTo>
                    <a:pt x="5292" y="630"/>
                  </a:moveTo>
                  <a:cubicBezTo>
                    <a:pt x="5324" y="751"/>
                    <a:pt x="5351" y="870"/>
                    <a:pt x="5374" y="989"/>
                  </a:cubicBezTo>
                  <a:lnTo>
                    <a:pt x="5225" y="1025"/>
                  </a:lnTo>
                  <a:cubicBezTo>
                    <a:pt x="5207" y="914"/>
                    <a:pt x="5182" y="793"/>
                    <a:pt x="5150" y="662"/>
                  </a:cubicBezTo>
                  <a:lnTo>
                    <a:pt x="5292" y="630"/>
                  </a:lnTo>
                  <a:close/>
                  <a:moveTo>
                    <a:pt x="4359" y="890"/>
                  </a:moveTo>
                  <a:cubicBezTo>
                    <a:pt x="4458" y="881"/>
                    <a:pt x="4561" y="870"/>
                    <a:pt x="4670" y="855"/>
                  </a:cubicBezTo>
                  <a:cubicBezTo>
                    <a:pt x="4671" y="912"/>
                    <a:pt x="4672" y="965"/>
                    <a:pt x="4673" y="1016"/>
                  </a:cubicBezTo>
                  <a:cubicBezTo>
                    <a:pt x="4573" y="1029"/>
                    <a:pt x="4476" y="1043"/>
                    <a:pt x="4381" y="1059"/>
                  </a:cubicBezTo>
                  <a:lnTo>
                    <a:pt x="4359" y="890"/>
                  </a:lnTo>
                  <a:close/>
                  <a:moveTo>
                    <a:pt x="5265" y="219"/>
                  </a:moveTo>
                  <a:cubicBezTo>
                    <a:pt x="5224" y="283"/>
                    <a:pt x="5170" y="352"/>
                    <a:pt x="5103" y="425"/>
                  </a:cubicBezTo>
                  <a:lnTo>
                    <a:pt x="5440" y="425"/>
                  </a:lnTo>
                  <a:cubicBezTo>
                    <a:pt x="5375" y="357"/>
                    <a:pt x="5317" y="288"/>
                    <a:pt x="5265"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1" name="Freeform 24"/>
            <p:cNvSpPr/>
            <p:nvPr/>
          </p:nvSpPr>
          <p:spPr bwMode="auto">
            <a:xfrm>
              <a:off x="4269" y="1867"/>
              <a:ext cx="1360" cy="1452"/>
            </a:xfrm>
            <a:custGeom>
              <a:avLst/>
              <a:gdLst>
                <a:gd name="T0" fmla="*/ 6519 w 17195"/>
                <a:gd name="T1" fmla="*/ 2895 h 18326"/>
                <a:gd name="T2" fmla="*/ 3328 w 17195"/>
                <a:gd name="T3" fmla="*/ 0 h 18326"/>
                <a:gd name="T4" fmla="*/ 0 w 17195"/>
                <a:gd name="T5" fmla="*/ 3005 h 18326"/>
                <a:gd name="T6" fmla="*/ 1292 w 17195"/>
                <a:gd name="T7" fmla="*/ 3005 h 18326"/>
                <a:gd name="T8" fmla="*/ 16795 w 17195"/>
                <a:gd name="T9" fmla="*/ 18326 h 18326"/>
                <a:gd name="T10" fmla="*/ 15295 w 17195"/>
                <a:gd name="T11" fmla="*/ 16665 h 18326"/>
                <a:gd name="T12" fmla="*/ 15236 w 17195"/>
                <a:gd name="T13" fmla="*/ 16561 h 18326"/>
                <a:gd name="T14" fmla="*/ 15219 w 17195"/>
                <a:gd name="T15" fmla="*/ 16580 h 18326"/>
                <a:gd name="T16" fmla="*/ 16341 w 17195"/>
                <a:gd name="T17" fmla="*/ 15343 h 18326"/>
                <a:gd name="T18" fmla="*/ 17195 w 17195"/>
                <a:gd name="T19" fmla="*/ 14402 h 18326"/>
                <a:gd name="T20" fmla="*/ 5512 w 17195"/>
                <a:gd name="T21" fmla="*/ 2894 h 18326"/>
                <a:gd name="T22" fmla="*/ 5515 w 17195"/>
                <a:gd name="T23" fmla="*/ 2869 h 18326"/>
                <a:gd name="T24" fmla="*/ 6519 w 17195"/>
                <a:gd name="T25" fmla="*/ 2895 h 1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6">
                  <a:moveTo>
                    <a:pt x="6519" y="2895"/>
                  </a:moveTo>
                  <a:lnTo>
                    <a:pt x="3328" y="0"/>
                  </a:lnTo>
                  <a:lnTo>
                    <a:pt x="0" y="3005"/>
                  </a:lnTo>
                  <a:lnTo>
                    <a:pt x="1292" y="3005"/>
                  </a:lnTo>
                  <a:cubicBezTo>
                    <a:pt x="1292" y="3005"/>
                    <a:pt x="2331" y="17767"/>
                    <a:pt x="16795" y="18326"/>
                  </a:cubicBezTo>
                  <a:lnTo>
                    <a:pt x="15295" y="16665"/>
                  </a:lnTo>
                  <a:lnTo>
                    <a:pt x="15236" y="16561"/>
                  </a:lnTo>
                  <a:lnTo>
                    <a:pt x="15219" y="16580"/>
                  </a:lnTo>
                  <a:lnTo>
                    <a:pt x="16341" y="15343"/>
                  </a:lnTo>
                  <a:lnTo>
                    <a:pt x="17195" y="14402"/>
                  </a:lnTo>
                  <a:cubicBezTo>
                    <a:pt x="10886" y="14213"/>
                    <a:pt x="5794" y="9180"/>
                    <a:pt x="5512" y="2894"/>
                  </a:cubicBezTo>
                  <a:cubicBezTo>
                    <a:pt x="5511" y="2878"/>
                    <a:pt x="5510" y="2869"/>
                    <a:pt x="5515" y="2869"/>
                  </a:cubicBezTo>
                  <a:lnTo>
                    <a:pt x="6519" y="28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2" name="Freeform 25"/>
            <p:cNvSpPr>
              <a:spLocks noEditPoints="1"/>
            </p:cNvSpPr>
            <p:nvPr/>
          </p:nvSpPr>
          <p:spPr bwMode="auto">
            <a:xfrm>
              <a:off x="4775" y="2716"/>
              <a:ext cx="232" cy="238"/>
            </a:xfrm>
            <a:custGeom>
              <a:avLst/>
              <a:gdLst>
                <a:gd name="T0" fmla="*/ 2932 w 2932"/>
                <a:gd name="T1" fmla="*/ 3006 h 3006"/>
                <a:gd name="T2" fmla="*/ 2234 w 2932"/>
                <a:gd name="T3" fmla="*/ 3006 h 3006"/>
                <a:gd name="T4" fmla="*/ 2008 w 2932"/>
                <a:gd name="T5" fmla="*/ 2317 h 3006"/>
                <a:gd name="T6" fmla="*/ 916 w 2932"/>
                <a:gd name="T7" fmla="*/ 2317 h 3006"/>
                <a:gd name="T8" fmla="*/ 695 w 2932"/>
                <a:gd name="T9" fmla="*/ 3006 h 3006"/>
                <a:gd name="T10" fmla="*/ 0 w 2932"/>
                <a:gd name="T11" fmla="*/ 3006 h 3006"/>
                <a:gd name="T12" fmla="*/ 1100 w 2932"/>
                <a:gd name="T13" fmla="*/ 0 h 3006"/>
                <a:gd name="T14" fmla="*/ 1853 w 2932"/>
                <a:gd name="T15" fmla="*/ 0 h 3006"/>
                <a:gd name="T16" fmla="*/ 2932 w 2932"/>
                <a:gd name="T17" fmla="*/ 3006 h 3006"/>
                <a:gd name="T18" fmla="*/ 1857 w 2932"/>
                <a:gd name="T19" fmla="*/ 1822 h 3006"/>
                <a:gd name="T20" fmla="*/ 1516 w 2932"/>
                <a:gd name="T21" fmla="*/ 780 h 3006"/>
                <a:gd name="T22" fmla="*/ 1469 w 2932"/>
                <a:gd name="T23" fmla="*/ 518 h 3006"/>
                <a:gd name="T24" fmla="*/ 1452 w 2932"/>
                <a:gd name="T25" fmla="*/ 518 h 3006"/>
                <a:gd name="T26" fmla="*/ 1399 w 2932"/>
                <a:gd name="T27" fmla="*/ 772 h 3006"/>
                <a:gd name="T28" fmla="*/ 1056 w 2932"/>
                <a:gd name="T29" fmla="*/ 1822 h 3006"/>
                <a:gd name="T30" fmla="*/ 1857 w 2932"/>
                <a:gd name="T31" fmla="*/ 1822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2" h="3006">
                  <a:moveTo>
                    <a:pt x="2932" y="3006"/>
                  </a:moveTo>
                  <a:lnTo>
                    <a:pt x="2234" y="3006"/>
                  </a:lnTo>
                  <a:lnTo>
                    <a:pt x="2008" y="2317"/>
                  </a:lnTo>
                  <a:lnTo>
                    <a:pt x="916" y="2317"/>
                  </a:lnTo>
                  <a:lnTo>
                    <a:pt x="695" y="3006"/>
                  </a:lnTo>
                  <a:lnTo>
                    <a:pt x="0" y="3006"/>
                  </a:lnTo>
                  <a:lnTo>
                    <a:pt x="1100" y="0"/>
                  </a:lnTo>
                  <a:lnTo>
                    <a:pt x="1853" y="0"/>
                  </a:lnTo>
                  <a:lnTo>
                    <a:pt x="2932" y="3006"/>
                  </a:lnTo>
                  <a:close/>
                  <a:moveTo>
                    <a:pt x="1857" y="1822"/>
                  </a:moveTo>
                  <a:lnTo>
                    <a:pt x="1516" y="780"/>
                  </a:lnTo>
                  <a:cubicBezTo>
                    <a:pt x="1494" y="714"/>
                    <a:pt x="1479" y="627"/>
                    <a:pt x="1469" y="518"/>
                  </a:cubicBezTo>
                  <a:lnTo>
                    <a:pt x="1452" y="518"/>
                  </a:lnTo>
                  <a:cubicBezTo>
                    <a:pt x="1444" y="606"/>
                    <a:pt x="1427" y="691"/>
                    <a:pt x="1399" y="772"/>
                  </a:cubicBezTo>
                  <a:lnTo>
                    <a:pt x="1056" y="1822"/>
                  </a:lnTo>
                  <a:lnTo>
                    <a:pt x="1857" y="18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3" name="Freeform 26"/>
            <p:cNvSpPr/>
            <p:nvPr/>
          </p:nvSpPr>
          <p:spPr bwMode="auto">
            <a:xfrm>
              <a:off x="5473" y="2082"/>
              <a:ext cx="1449" cy="1362"/>
            </a:xfrm>
            <a:custGeom>
              <a:avLst/>
              <a:gdLst>
                <a:gd name="T0" fmla="*/ 2895 w 18326"/>
                <a:gd name="T1" fmla="*/ 10675 h 17195"/>
                <a:gd name="T2" fmla="*/ 0 w 18326"/>
                <a:gd name="T3" fmla="*/ 13866 h 17195"/>
                <a:gd name="T4" fmla="*/ 3005 w 18326"/>
                <a:gd name="T5" fmla="*/ 17195 h 17195"/>
                <a:gd name="T6" fmla="*/ 3005 w 18326"/>
                <a:gd name="T7" fmla="*/ 15903 h 17195"/>
                <a:gd name="T8" fmla="*/ 18326 w 18326"/>
                <a:gd name="T9" fmla="*/ 399 h 17195"/>
                <a:gd name="T10" fmla="*/ 16580 w 18326"/>
                <a:gd name="T11" fmla="*/ 1976 h 17195"/>
                <a:gd name="T12" fmla="*/ 16561 w 18326"/>
                <a:gd name="T13" fmla="*/ 1958 h 17195"/>
                <a:gd name="T14" fmla="*/ 16580 w 18326"/>
                <a:gd name="T15" fmla="*/ 1976 h 17195"/>
                <a:gd name="T16" fmla="*/ 15343 w 18326"/>
                <a:gd name="T17" fmla="*/ 853 h 17195"/>
                <a:gd name="T18" fmla="*/ 14402 w 18326"/>
                <a:gd name="T19" fmla="*/ 0 h 17195"/>
                <a:gd name="T20" fmla="*/ 2894 w 18326"/>
                <a:gd name="T21" fmla="*/ 11682 h 17195"/>
                <a:gd name="T22" fmla="*/ 2869 w 18326"/>
                <a:gd name="T23" fmla="*/ 11679 h 17195"/>
                <a:gd name="T24" fmla="*/ 2895 w 18326"/>
                <a:gd name="T25" fmla="*/ 10675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6" h="17195">
                  <a:moveTo>
                    <a:pt x="2895" y="10675"/>
                  </a:moveTo>
                  <a:lnTo>
                    <a:pt x="0" y="13866"/>
                  </a:lnTo>
                  <a:lnTo>
                    <a:pt x="3005" y="17195"/>
                  </a:lnTo>
                  <a:lnTo>
                    <a:pt x="3005" y="15903"/>
                  </a:lnTo>
                  <a:cubicBezTo>
                    <a:pt x="3005" y="15903"/>
                    <a:pt x="17767" y="14863"/>
                    <a:pt x="18326" y="399"/>
                  </a:cubicBezTo>
                  <a:lnTo>
                    <a:pt x="16580" y="1976"/>
                  </a:lnTo>
                  <a:lnTo>
                    <a:pt x="16561" y="1958"/>
                  </a:lnTo>
                  <a:lnTo>
                    <a:pt x="16580" y="1976"/>
                  </a:lnTo>
                  <a:lnTo>
                    <a:pt x="15343" y="853"/>
                  </a:lnTo>
                  <a:lnTo>
                    <a:pt x="14402" y="0"/>
                  </a:lnTo>
                  <a:cubicBezTo>
                    <a:pt x="14213" y="6309"/>
                    <a:pt x="9180" y="11401"/>
                    <a:pt x="2894" y="11682"/>
                  </a:cubicBezTo>
                  <a:cubicBezTo>
                    <a:pt x="2878" y="11683"/>
                    <a:pt x="2869" y="11684"/>
                    <a:pt x="2869" y="11679"/>
                  </a:cubicBezTo>
                  <a:lnTo>
                    <a:pt x="2895" y="1067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4" name="Freeform 27"/>
            <p:cNvSpPr/>
            <p:nvPr/>
          </p:nvSpPr>
          <p:spPr bwMode="auto">
            <a:xfrm>
              <a:off x="6318" y="2769"/>
              <a:ext cx="185" cy="246"/>
            </a:xfrm>
            <a:custGeom>
              <a:avLst/>
              <a:gdLst>
                <a:gd name="T0" fmla="*/ 2333 w 2333"/>
                <a:gd name="T1" fmla="*/ 2948 h 3109"/>
                <a:gd name="T2" fmla="*/ 1477 w 2333"/>
                <a:gd name="T3" fmla="*/ 3109 h 3109"/>
                <a:gd name="T4" fmla="*/ 398 w 2333"/>
                <a:gd name="T5" fmla="*/ 2702 h 3109"/>
                <a:gd name="T6" fmla="*/ 0 w 2333"/>
                <a:gd name="T7" fmla="*/ 1618 h 3109"/>
                <a:gd name="T8" fmla="*/ 446 w 2333"/>
                <a:gd name="T9" fmla="*/ 453 h 3109"/>
                <a:gd name="T10" fmla="*/ 1595 w 2333"/>
                <a:gd name="T11" fmla="*/ 0 h 3109"/>
                <a:gd name="T12" fmla="*/ 2333 w 2333"/>
                <a:gd name="T13" fmla="*/ 115 h 3109"/>
                <a:gd name="T14" fmla="*/ 2333 w 2333"/>
                <a:gd name="T15" fmla="*/ 733 h 3109"/>
                <a:gd name="T16" fmla="*/ 1642 w 2333"/>
                <a:gd name="T17" fmla="*/ 555 h 3109"/>
                <a:gd name="T18" fmla="*/ 937 w 2333"/>
                <a:gd name="T19" fmla="*/ 836 h 3109"/>
                <a:gd name="T20" fmla="*/ 673 w 2333"/>
                <a:gd name="T21" fmla="*/ 1572 h 3109"/>
                <a:gd name="T22" fmla="*/ 924 w 2333"/>
                <a:gd name="T23" fmla="*/ 2284 h 3109"/>
                <a:gd name="T24" fmla="*/ 1601 w 2333"/>
                <a:gd name="T25" fmla="*/ 2554 h 3109"/>
                <a:gd name="T26" fmla="*/ 2333 w 2333"/>
                <a:gd name="T27" fmla="*/ 2360 h 3109"/>
                <a:gd name="T28" fmla="*/ 2333 w 2333"/>
                <a:gd name="T29" fmla="*/ 2948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3" h="3109">
                  <a:moveTo>
                    <a:pt x="2333" y="2948"/>
                  </a:moveTo>
                  <a:cubicBezTo>
                    <a:pt x="2114" y="3055"/>
                    <a:pt x="1829" y="3109"/>
                    <a:pt x="1477" y="3109"/>
                  </a:cubicBezTo>
                  <a:cubicBezTo>
                    <a:pt x="1024" y="3109"/>
                    <a:pt x="665" y="2974"/>
                    <a:pt x="398" y="2702"/>
                  </a:cubicBezTo>
                  <a:cubicBezTo>
                    <a:pt x="133" y="2431"/>
                    <a:pt x="0" y="2070"/>
                    <a:pt x="0" y="1618"/>
                  </a:cubicBezTo>
                  <a:cubicBezTo>
                    <a:pt x="0" y="1143"/>
                    <a:pt x="148" y="755"/>
                    <a:pt x="446" y="453"/>
                  </a:cubicBezTo>
                  <a:cubicBezTo>
                    <a:pt x="742" y="151"/>
                    <a:pt x="1125" y="0"/>
                    <a:pt x="1595" y="0"/>
                  </a:cubicBezTo>
                  <a:cubicBezTo>
                    <a:pt x="1889" y="0"/>
                    <a:pt x="2135" y="38"/>
                    <a:pt x="2333" y="115"/>
                  </a:cubicBezTo>
                  <a:lnTo>
                    <a:pt x="2333" y="733"/>
                  </a:lnTo>
                  <a:cubicBezTo>
                    <a:pt x="2129" y="614"/>
                    <a:pt x="1899" y="555"/>
                    <a:pt x="1642" y="555"/>
                  </a:cubicBezTo>
                  <a:cubicBezTo>
                    <a:pt x="1348" y="555"/>
                    <a:pt x="1113" y="649"/>
                    <a:pt x="937" y="836"/>
                  </a:cubicBezTo>
                  <a:cubicBezTo>
                    <a:pt x="761" y="1024"/>
                    <a:pt x="673" y="1269"/>
                    <a:pt x="673" y="1572"/>
                  </a:cubicBezTo>
                  <a:cubicBezTo>
                    <a:pt x="673" y="1867"/>
                    <a:pt x="757" y="2105"/>
                    <a:pt x="924" y="2284"/>
                  </a:cubicBezTo>
                  <a:cubicBezTo>
                    <a:pt x="1091" y="2464"/>
                    <a:pt x="1317" y="2554"/>
                    <a:pt x="1601" y="2554"/>
                  </a:cubicBezTo>
                  <a:cubicBezTo>
                    <a:pt x="1869" y="2554"/>
                    <a:pt x="2113" y="2489"/>
                    <a:pt x="2333" y="2360"/>
                  </a:cubicBezTo>
                  <a:lnTo>
                    <a:pt x="2333" y="29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5" name="Freeform 28"/>
            <p:cNvSpPr/>
            <p:nvPr/>
          </p:nvSpPr>
          <p:spPr bwMode="auto">
            <a:xfrm>
              <a:off x="5687" y="787"/>
              <a:ext cx="1361" cy="1452"/>
            </a:xfrm>
            <a:custGeom>
              <a:avLst/>
              <a:gdLst>
                <a:gd name="T0" fmla="*/ 10675 w 17195"/>
                <a:gd name="T1" fmla="*/ 15432 h 18327"/>
                <a:gd name="T2" fmla="*/ 13866 w 17195"/>
                <a:gd name="T3" fmla="*/ 18327 h 18327"/>
                <a:gd name="T4" fmla="*/ 17195 w 17195"/>
                <a:gd name="T5" fmla="*/ 15321 h 18327"/>
                <a:gd name="T6" fmla="*/ 15903 w 17195"/>
                <a:gd name="T7" fmla="*/ 15321 h 18327"/>
                <a:gd name="T8" fmla="*/ 399 w 17195"/>
                <a:gd name="T9" fmla="*/ 0 h 18327"/>
                <a:gd name="T10" fmla="*/ 1976 w 17195"/>
                <a:gd name="T11" fmla="*/ 1746 h 18327"/>
                <a:gd name="T12" fmla="*/ 1939 w 17195"/>
                <a:gd name="T13" fmla="*/ 1704 h 18327"/>
                <a:gd name="T14" fmla="*/ 1973 w 17195"/>
                <a:gd name="T15" fmla="*/ 1741 h 18327"/>
                <a:gd name="T16" fmla="*/ 853 w 17195"/>
                <a:gd name="T17" fmla="*/ 2984 h 18327"/>
                <a:gd name="T18" fmla="*/ 0 w 17195"/>
                <a:gd name="T19" fmla="*/ 3924 h 18327"/>
                <a:gd name="T20" fmla="*/ 11682 w 17195"/>
                <a:gd name="T21" fmla="*/ 15432 h 18327"/>
                <a:gd name="T22" fmla="*/ 11679 w 17195"/>
                <a:gd name="T23" fmla="*/ 15458 h 18327"/>
                <a:gd name="T24" fmla="*/ 10675 w 17195"/>
                <a:gd name="T25" fmla="*/ 15432 h 18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7">
                  <a:moveTo>
                    <a:pt x="10675" y="15432"/>
                  </a:moveTo>
                  <a:lnTo>
                    <a:pt x="13866" y="18327"/>
                  </a:lnTo>
                  <a:lnTo>
                    <a:pt x="17195" y="15321"/>
                  </a:lnTo>
                  <a:lnTo>
                    <a:pt x="15903" y="15321"/>
                  </a:lnTo>
                  <a:cubicBezTo>
                    <a:pt x="15903" y="15321"/>
                    <a:pt x="14863" y="559"/>
                    <a:pt x="399" y="0"/>
                  </a:cubicBezTo>
                  <a:lnTo>
                    <a:pt x="1976" y="1746"/>
                  </a:lnTo>
                  <a:lnTo>
                    <a:pt x="1939" y="1704"/>
                  </a:lnTo>
                  <a:lnTo>
                    <a:pt x="1973" y="1741"/>
                  </a:lnTo>
                  <a:lnTo>
                    <a:pt x="853" y="2984"/>
                  </a:lnTo>
                  <a:lnTo>
                    <a:pt x="0" y="3924"/>
                  </a:lnTo>
                  <a:cubicBezTo>
                    <a:pt x="6309" y="4114"/>
                    <a:pt x="11401" y="9147"/>
                    <a:pt x="11682" y="15432"/>
                  </a:cubicBezTo>
                  <a:cubicBezTo>
                    <a:pt x="11683" y="15449"/>
                    <a:pt x="11684" y="15458"/>
                    <a:pt x="11679" y="15458"/>
                  </a:cubicBezTo>
                  <a:lnTo>
                    <a:pt x="10675" y="154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6" name="Freeform 29"/>
            <p:cNvSpPr>
              <a:spLocks noEditPoints="1"/>
            </p:cNvSpPr>
            <p:nvPr/>
          </p:nvSpPr>
          <p:spPr bwMode="auto">
            <a:xfrm>
              <a:off x="6455" y="1228"/>
              <a:ext cx="209" cy="238"/>
            </a:xfrm>
            <a:custGeom>
              <a:avLst/>
              <a:gdLst>
                <a:gd name="T0" fmla="*/ 0 w 2640"/>
                <a:gd name="T1" fmla="*/ 3006 h 3006"/>
                <a:gd name="T2" fmla="*/ 0 w 2640"/>
                <a:gd name="T3" fmla="*/ 0 h 3006"/>
                <a:gd name="T4" fmla="*/ 1039 w 2640"/>
                <a:gd name="T5" fmla="*/ 0 h 3006"/>
                <a:gd name="T6" fmla="*/ 2640 w 2640"/>
                <a:gd name="T7" fmla="*/ 1465 h 3006"/>
                <a:gd name="T8" fmla="*/ 2191 w 2640"/>
                <a:gd name="T9" fmla="*/ 2584 h 3006"/>
                <a:gd name="T10" fmla="*/ 1035 w 2640"/>
                <a:gd name="T11" fmla="*/ 3006 h 3006"/>
                <a:gd name="T12" fmla="*/ 0 w 2640"/>
                <a:gd name="T13" fmla="*/ 3006 h 3006"/>
                <a:gd name="T14" fmla="*/ 641 w 2640"/>
                <a:gd name="T15" fmla="*/ 524 h 3006"/>
                <a:gd name="T16" fmla="*/ 641 w 2640"/>
                <a:gd name="T17" fmla="*/ 2482 h 3006"/>
                <a:gd name="T18" fmla="*/ 990 w 2640"/>
                <a:gd name="T19" fmla="*/ 2482 h 3006"/>
                <a:gd name="T20" fmla="*/ 1706 w 2640"/>
                <a:gd name="T21" fmla="*/ 2210 h 3006"/>
                <a:gd name="T22" fmla="*/ 1966 w 2640"/>
                <a:gd name="T23" fmla="*/ 1474 h 3006"/>
                <a:gd name="T24" fmla="*/ 1694 w 2640"/>
                <a:gd name="T25" fmla="*/ 775 h 3006"/>
                <a:gd name="T26" fmla="*/ 988 w 2640"/>
                <a:gd name="T27" fmla="*/ 524 h 3006"/>
                <a:gd name="T28" fmla="*/ 641 w 2640"/>
                <a:gd name="T29" fmla="*/ 524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0" h="3006">
                  <a:moveTo>
                    <a:pt x="0" y="3006"/>
                  </a:moveTo>
                  <a:lnTo>
                    <a:pt x="0" y="0"/>
                  </a:lnTo>
                  <a:lnTo>
                    <a:pt x="1039" y="0"/>
                  </a:lnTo>
                  <a:cubicBezTo>
                    <a:pt x="2106" y="0"/>
                    <a:pt x="2640" y="488"/>
                    <a:pt x="2640" y="1465"/>
                  </a:cubicBezTo>
                  <a:cubicBezTo>
                    <a:pt x="2640" y="1929"/>
                    <a:pt x="2490" y="2302"/>
                    <a:pt x="2191" y="2584"/>
                  </a:cubicBezTo>
                  <a:cubicBezTo>
                    <a:pt x="1892" y="2865"/>
                    <a:pt x="1507" y="3006"/>
                    <a:pt x="1035" y="3006"/>
                  </a:cubicBezTo>
                  <a:lnTo>
                    <a:pt x="0" y="3006"/>
                  </a:lnTo>
                  <a:close/>
                  <a:moveTo>
                    <a:pt x="641" y="524"/>
                  </a:moveTo>
                  <a:lnTo>
                    <a:pt x="641" y="2482"/>
                  </a:lnTo>
                  <a:lnTo>
                    <a:pt x="990" y="2482"/>
                  </a:lnTo>
                  <a:cubicBezTo>
                    <a:pt x="1294" y="2482"/>
                    <a:pt x="1533" y="2391"/>
                    <a:pt x="1706" y="2210"/>
                  </a:cubicBezTo>
                  <a:cubicBezTo>
                    <a:pt x="1879" y="2029"/>
                    <a:pt x="1966" y="1783"/>
                    <a:pt x="1966" y="1474"/>
                  </a:cubicBezTo>
                  <a:cubicBezTo>
                    <a:pt x="1966" y="1175"/>
                    <a:pt x="1875" y="942"/>
                    <a:pt x="1694" y="775"/>
                  </a:cubicBezTo>
                  <a:cubicBezTo>
                    <a:pt x="1514" y="607"/>
                    <a:pt x="1278" y="524"/>
                    <a:pt x="988" y="524"/>
                  </a:cubicBezTo>
                  <a:lnTo>
                    <a:pt x="641" y="5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7" name="Freeform 30"/>
            <p:cNvSpPr>
              <a:spLocks noEditPoints="1"/>
            </p:cNvSpPr>
            <p:nvPr/>
          </p:nvSpPr>
          <p:spPr bwMode="auto">
            <a:xfrm>
              <a:off x="4792" y="1202"/>
              <a:ext cx="170" cy="238"/>
            </a:xfrm>
            <a:custGeom>
              <a:avLst/>
              <a:gdLst>
                <a:gd name="T0" fmla="*/ 641 w 2156"/>
                <a:gd name="T1" fmla="*/ 1958 h 3006"/>
                <a:gd name="T2" fmla="*/ 641 w 2156"/>
                <a:gd name="T3" fmla="*/ 3006 h 3006"/>
                <a:gd name="T4" fmla="*/ 0 w 2156"/>
                <a:gd name="T5" fmla="*/ 3006 h 3006"/>
                <a:gd name="T6" fmla="*/ 0 w 2156"/>
                <a:gd name="T7" fmla="*/ 0 h 3006"/>
                <a:gd name="T8" fmla="*/ 1035 w 2156"/>
                <a:gd name="T9" fmla="*/ 0 h 3006"/>
                <a:gd name="T10" fmla="*/ 2156 w 2156"/>
                <a:gd name="T11" fmla="*/ 951 h 3006"/>
                <a:gd name="T12" fmla="*/ 1818 w 2156"/>
                <a:gd name="T13" fmla="*/ 1691 h 3006"/>
                <a:gd name="T14" fmla="*/ 971 w 2156"/>
                <a:gd name="T15" fmla="*/ 1958 h 3006"/>
                <a:gd name="T16" fmla="*/ 641 w 2156"/>
                <a:gd name="T17" fmla="*/ 1958 h 3006"/>
                <a:gd name="T18" fmla="*/ 641 w 2156"/>
                <a:gd name="T19" fmla="*/ 497 h 3006"/>
                <a:gd name="T20" fmla="*/ 641 w 2156"/>
                <a:gd name="T21" fmla="*/ 1467 h 3006"/>
                <a:gd name="T22" fmla="*/ 918 w 2156"/>
                <a:gd name="T23" fmla="*/ 1467 h 3006"/>
                <a:gd name="T24" fmla="*/ 1483 w 2156"/>
                <a:gd name="T25" fmla="*/ 976 h 3006"/>
                <a:gd name="T26" fmla="*/ 924 w 2156"/>
                <a:gd name="T27" fmla="*/ 497 h 3006"/>
                <a:gd name="T28" fmla="*/ 641 w 2156"/>
                <a:gd name="T29" fmla="*/ 497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6" h="3006">
                  <a:moveTo>
                    <a:pt x="641" y="1958"/>
                  </a:moveTo>
                  <a:lnTo>
                    <a:pt x="641" y="3006"/>
                  </a:lnTo>
                  <a:lnTo>
                    <a:pt x="0" y="3006"/>
                  </a:lnTo>
                  <a:lnTo>
                    <a:pt x="0" y="0"/>
                  </a:lnTo>
                  <a:lnTo>
                    <a:pt x="1035" y="0"/>
                  </a:lnTo>
                  <a:cubicBezTo>
                    <a:pt x="1783" y="0"/>
                    <a:pt x="2156" y="317"/>
                    <a:pt x="2156" y="951"/>
                  </a:cubicBezTo>
                  <a:cubicBezTo>
                    <a:pt x="2156" y="1259"/>
                    <a:pt x="2044" y="1506"/>
                    <a:pt x="1818" y="1691"/>
                  </a:cubicBezTo>
                  <a:cubicBezTo>
                    <a:pt x="1592" y="1877"/>
                    <a:pt x="1310" y="1966"/>
                    <a:pt x="971" y="1958"/>
                  </a:cubicBezTo>
                  <a:lnTo>
                    <a:pt x="641" y="1958"/>
                  </a:lnTo>
                  <a:close/>
                  <a:moveTo>
                    <a:pt x="641" y="497"/>
                  </a:moveTo>
                  <a:lnTo>
                    <a:pt x="641" y="1467"/>
                  </a:lnTo>
                  <a:lnTo>
                    <a:pt x="918" y="1467"/>
                  </a:lnTo>
                  <a:cubicBezTo>
                    <a:pt x="1295" y="1467"/>
                    <a:pt x="1483" y="1304"/>
                    <a:pt x="1483" y="976"/>
                  </a:cubicBezTo>
                  <a:cubicBezTo>
                    <a:pt x="1483" y="657"/>
                    <a:pt x="1296" y="497"/>
                    <a:pt x="924" y="497"/>
                  </a:cubicBezTo>
                  <a:lnTo>
                    <a:pt x="641" y="4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8" name="Freeform 31"/>
            <p:cNvSpPr>
              <a:spLocks noEditPoints="1"/>
            </p:cNvSpPr>
            <p:nvPr/>
          </p:nvSpPr>
          <p:spPr bwMode="auto">
            <a:xfrm>
              <a:off x="5455" y="864"/>
              <a:ext cx="203" cy="99"/>
            </a:xfrm>
            <a:custGeom>
              <a:avLst/>
              <a:gdLst>
                <a:gd name="T0" fmla="*/ 384 w 2567"/>
                <a:gd name="T1" fmla="*/ 235 h 1250"/>
                <a:gd name="T2" fmla="*/ 70 w 2567"/>
                <a:gd name="T3" fmla="*/ 85 h 1250"/>
                <a:gd name="T4" fmla="*/ 416 w 2567"/>
                <a:gd name="T5" fmla="*/ 386 h 1250"/>
                <a:gd name="T6" fmla="*/ 737 w 2567"/>
                <a:gd name="T7" fmla="*/ 2 h 1250"/>
                <a:gd name="T8" fmla="*/ 926 w 2567"/>
                <a:gd name="T9" fmla="*/ 386 h 1250"/>
                <a:gd name="T10" fmla="*/ 1250 w 2567"/>
                <a:gd name="T11" fmla="*/ 555 h 1250"/>
                <a:gd name="T12" fmla="*/ 926 w 2567"/>
                <a:gd name="T13" fmla="*/ 1250 h 1250"/>
                <a:gd name="T14" fmla="*/ 737 w 2567"/>
                <a:gd name="T15" fmla="*/ 555 h 1250"/>
                <a:gd name="T16" fmla="*/ 416 w 2567"/>
                <a:gd name="T17" fmla="*/ 386 h 1250"/>
                <a:gd name="T18" fmla="*/ 499 w 2567"/>
                <a:gd name="T19" fmla="*/ 995 h 1250"/>
                <a:gd name="T20" fmla="*/ 97 w 2567"/>
                <a:gd name="T21" fmla="*/ 1101 h 1250"/>
                <a:gd name="T22" fmla="*/ 129 w 2567"/>
                <a:gd name="T23" fmla="*/ 589 h 1250"/>
                <a:gd name="T24" fmla="*/ 0 w 2567"/>
                <a:gd name="T25" fmla="*/ 425 h 1250"/>
                <a:gd name="T26" fmla="*/ 297 w 2567"/>
                <a:gd name="T27" fmla="*/ 924 h 1250"/>
                <a:gd name="T28" fmla="*/ 1844 w 2567"/>
                <a:gd name="T29" fmla="*/ 3 h 1250"/>
                <a:gd name="T30" fmla="*/ 1921 w 2567"/>
                <a:gd name="T31" fmla="*/ 266 h 1250"/>
                <a:gd name="T32" fmla="*/ 1844 w 2567"/>
                <a:gd name="T33" fmla="*/ 3 h 1250"/>
                <a:gd name="T34" fmla="*/ 2567 w 2567"/>
                <a:gd name="T35" fmla="*/ 1084 h 1250"/>
                <a:gd name="T36" fmla="*/ 2415 w 2567"/>
                <a:gd name="T37" fmla="*/ 1232 h 1250"/>
                <a:gd name="T38" fmla="*/ 2222 w 2567"/>
                <a:gd name="T39" fmla="*/ 1069 h 1250"/>
                <a:gd name="T40" fmla="*/ 2382 w 2567"/>
                <a:gd name="T41" fmla="*/ 1061 h 1250"/>
                <a:gd name="T42" fmla="*/ 2395 w 2567"/>
                <a:gd name="T43" fmla="*/ 13 h 1250"/>
                <a:gd name="T44" fmla="*/ 1907 w 2567"/>
                <a:gd name="T45" fmla="*/ 494 h 1250"/>
                <a:gd name="T46" fmla="*/ 1796 w 2567"/>
                <a:gd name="T47" fmla="*/ 925 h 1250"/>
                <a:gd name="T48" fmla="*/ 1920 w 2567"/>
                <a:gd name="T49" fmla="*/ 1056 h 1250"/>
                <a:gd name="T50" fmla="*/ 1962 w 2567"/>
                <a:gd name="T51" fmla="*/ 978 h 1250"/>
                <a:gd name="T52" fmla="*/ 2136 w 2567"/>
                <a:gd name="T53" fmla="*/ 929 h 1250"/>
                <a:gd name="T54" fmla="*/ 1943 w 2567"/>
                <a:gd name="T55" fmla="*/ 1243 h 1250"/>
                <a:gd name="T56" fmla="*/ 1461 w 2567"/>
                <a:gd name="T57" fmla="*/ 1188 h 1250"/>
                <a:gd name="T58" fmla="*/ 1598 w 2567"/>
                <a:gd name="T59" fmla="*/ 881 h 1250"/>
                <a:gd name="T60" fmla="*/ 1397 w 2567"/>
                <a:gd name="T61" fmla="*/ 531 h 1250"/>
                <a:gd name="T62" fmla="*/ 1536 w 2567"/>
                <a:gd name="T63" fmla="*/ 347 h 1250"/>
                <a:gd name="T64" fmla="*/ 1697 w 2567"/>
                <a:gd name="T65" fmla="*/ 14 h 1250"/>
                <a:gd name="T66" fmla="*/ 2040 w 2567"/>
                <a:gd name="T67" fmla="*/ 271 h 1250"/>
                <a:gd name="T68" fmla="*/ 1716 w 2567"/>
                <a:gd name="T69" fmla="*/ 481 h 1250"/>
                <a:gd name="T70" fmla="*/ 1907 w 2567"/>
                <a:gd name="T71" fmla="*/ 494 h 1250"/>
                <a:gd name="T72" fmla="*/ 2116 w 2567"/>
                <a:gd name="T73" fmla="*/ 898 h 1250"/>
                <a:gd name="T74" fmla="*/ 2282 w 2567"/>
                <a:gd name="T75" fmla="*/ 133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7" h="1250">
                  <a:moveTo>
                    <a:pt x="217" y="0"/>
                  </a:moveTo>
                  <a:cubicBezTo>
                    <a:pt x="283" y="89"/>
                    <a:pt x="339" y="167"/>
                    <a:pt x="384" y="235"/>
                  </a:cubicBezTo>
                  <a:lnTo>
                    <a:pt x="223" y="333"/>
                  </a:lnTo>
                  <a:cubicBezTo>
                    <a:pt x="181" y="259"/>
                    <a:pt x="130" y="176"/>
                    <a:pt x="70" y="85"/>
                  </a:cubicBezTo>
                  <a:lnTo>
                    <a:pt x="217" y="0"/>
                  </a:lnTo>
                  <a:close/>
                  <a:moveTo>
                    <a:pt x="416" y="386"/>
                  </a:moveTo>
                  <a:lnTo>
                    <a:pt x="737" y="386"/>
                  </a:lnTo>
                  <a:lnTo>
                    <a:pt x="737" y="2"/>
                  </a:lnTo>
                  <a:lnTo>
                    <a:pt x="926" y="2"/>
                  </a:lnTo>
                  <a:lnTo>
                    <a:pt x="926" y="386"/>
                  </a:lnTo>
                  <a:lnTo>
                    <a:pt x="1250" y="386"/>
                  </a:lnTo>
                  <a:lnTo>
                    <a:pt x="1250" y="555"/>
                  </a:lnTo>
                  <a:lnTo>
                    <a:pt x="926" y="555"/>
                  </a:lnTo>
                  <a:lnTo>
                    <a:pt x="926" y="1250"/>
                  </a:lnTo>
                  <a:lnTo>
                    <a:pt x="737" y="1250"/>
                  </a:lnTo>
                  <a:lnTo>
                    <a:pt x="737" y="555"/>
                  </a:lnTo>
                  <a:lnTo>
                    <a:pt x="416" y="555"/>
                  </a:lnTo>
                  <a:lnTo>
                    <a:pt x="416" y="386"/>
                  </a:lnTo>
                  <a:close/>
                  <a:moveTo>
                    <a:pt x="478" y="808"/>
                  </a:moveTo>
                  <a:cubicBezTo>
                    <a:pt x="484" y="886"/>
                    <a:pt x="492" y="948"/>
                    <a:pt x="499" y="995"/>
                  </a:cubicBezTo>
                  <a:cubicBezTo>
                    <a:pt x="338" y="1100"/>
                    <a:pt x="235" y="1177"/>
                    <a:pt x="191" y="1225"/>
                  </a:cubicBezTo>
                  <a:lnTo>
                    <a:pt x="97" y="1101"/>
                  </a:lnTo>
                  <a:cubicBezTo>
                    <a:pt x="118" y="1076"/>
                    <a:pt x="129" y="1040"/>
                    <a:pt x="129" y="995"/>
                  </a:cubicBezTo>
                  <a:lnTo>
                    <a:pt x="129" y="589"/>
                  </a:lnTo>
                  <a:lnTo>
                    <a:pt x="0" y="589"/>
                  </a:lnTo>
                  <a:lnTo>
                    <a:pt x="0" y="425"/>
                  </a:lnTo>
                  <a:lnTo>
                    <a:pt x="297" y="425"/>
                  </a:lnTo>
                  <a:lnTo>
                    <a:pt x="297" y="924"/>
                  </a:lnTo>
                  <a:cubicBezTo>
                    <a:pt x="331" y="904"/>
                    <a:pt x="392" y="865"/>
                    <a:pt x="478" y="808"/>
                  </a:cubicBezTo>
                  <a:close/>
                  <a:moveTo>
                    <a:pt x="1844" y="3"/>
                  </a:moveTo>
                  <a:cubicBezTo>
                    <a:pt x="1905" y="48"/>
                    <a:pt x="1968" y="101"/>
                    <a:pt x="2031" y="160"/>
                  </a:cubicBezTo>
                  <a:lnTo>
                    <a:pt x="1921" y="266"/>
                  </a:lnTo>
                  <a:cubicBezTo>
                    <a:pt x="1868" y="209"/>
                    <a:pt x="1809" y="154"/>
                    <a:pt x="1744" y="100"/>
                  </a:cubicBezTo>
                  <a:lnTo>
                    <a:pt x="1844" y="3"/>
                  </a:lnTo>
                  <a:close/>
                  <a:moveTo>
                    <a:pt x="2567" y="13"/>
                  </a:moveTo>
                  <a:lnTo>
                    <a:pt x="2567" y="1084"/>
                  </a:lnTo>
                  <a:cubicBezTo>
                    <a:pt x="2567" y="1130"/>
                    <a:pt x="2556" y="1166"/>
                    <a:pt x="2533" y="1190"/>
                  </a:cubicBezTo>
                  <a:cubicBezTo>
                    <a:pt x="2510" y="1215"/>
                    <a:pt x="2471" y="1229"/>
                    <a:pt x="2415" y="1232"/>
                  </a:cubicBezTo>
                  <a:cubicBezTo>
                    <a:pt x="2359" y="1235"/>
                    <a:pt x="2309" y="1236"/>
                    <a:pt x="2265" y="1235"/>
                  </a:cubicBezTo>
                  <a:cubicBezTo>
                    <a:pt x="2254" y="1175"/>
                    <a:pt x="2240" y="1120"/>
                    <a:pt x="2222" y="1069"/>
                  </a:cubicBezTo>
                  <a:cubicBezTo>
                    <a:pt x="2260" y="1072"/>
                    <a:pt x="2295" y="1073"/>
                    <a:pt x="2327" y="1073"/>
                  </a:cubicBezTo>
                  <a:cubicBezTo>
                    <a:pt x="2356" y="1073"/>
                    <a:pt x="2374" y="1069"/>
                    <a:pt x="2382" y="1061"/>
                  </a:cubicBezTo>
                  <a:cubicBezTo>
                    <a:pt x="2391" y="1053"/>
                    <a:pt x="2395" y="1037"/>
                    <a:pt x="2395" y="1013"/>
                  </a:cubicBezTo>
                  <a:lnTo>
                    <a:pt x="2395" y="13"/>
                  </a:lnTo>
                  <a:lnTo>
                    <a:pt x="2567" y="13"/>
                  </a:lnTo>
                  <a:close/>
                  <a:moveTo>
                    <a:pt x="1907" y="494"/>
                  </a:moveTo>
                  <a:lnTo>
                    <a:pt x="2056" y="573"/>
                  </a:lnTo>
                  <a:cubicBezTo>
                    <a:pt x="1985" y="703"/>
                    <a:pt x="1898" y="820"/>
                    <a:pt x="1796" y="925"/>
                  </a:cubicBezTo>
                  <a:cubicBezTo>
                    <a:pt x="1812" y="964"/>
                    <a:pt x="1833" y="995"/>
                    <a:pt x="1857" y="1020"/>
                  </a:cubicBezTo>
                  <a:cubicBezTo>
                    <a:pt x="1881" y="1044"/>
                    <a:pt x="1902" y="1056"/>
                    <a:pt x="1920" y="1056"/>
                  </a:cubicBezTo>
                  <a:cubicBezTo>
                    <a:pt x="1925" y="1056"/>
                    <a:pt x="1931" y="1055"/>
                    <a:pt x="1938" y="1052"/>
                  </a:cubicBezTo>
                  <a:cubicBezTo>
                    <a:pt x="1945" y="1048"/>
                    <a:pt x="1953" y="1024"/>
                    <a:pt x="1962" y="978"/>
                  </a:cubicBezTo>
                  <a:cubicBezTo>
                    <a:pt x="1971" y="931"/>
                    <a:pt x="1977" y="892"/>
                    <a:pt x="1982" y="859"/>
                  </a:cubicBezTo>
                  <a:cubicBezTo>
                    <a:pt x="1999" y="868"/>
                    <a:pt x="2051" y="892"/>
                    <a:pt x="2136" y="929"/>
                  </a:cubicBezTo>
                  <a:cubicBezTo>
                    <a:pt x="2112" y="1061"/>
                    <a:pt x="2086" y="1146"/>
                    <a:pt x="2057" y="1184"/>
                  </a:cubicBezTo>
                  <a:cubicBezTo>
                    <a:pt x="2028" y="1223"/>
                    <a:pt x="1990" y="1243"/>
                    <a:pt x="1943" y="1243"/>
                  </a:cubicBezTo>
                  <a:cubicBezTo>
                    <a:pt x="1817" y="1243"/>
                    <a:pt x="1721" y="1179"/>
                    <a:pt x="1657" y="1051"/>
                  </a:cubicBezTo>
                  <a:cubicBezTo>
                    <a:pt x="1596" y="1101"/>
                    <a:pt x="1531" y="1146"/>
                    <a:pt x="1461" y="1188"/>
                  </a:cubicBezTo>
                  <a:cubicBezTo>
                    <a:pt x="1431" y="1132"/>
                    <a:pt x="1398" y="1080"/>
                    <a:pt x="1364" y="1032"/>
                  </a:cubicBezTo>
                  <a:cubicBezTo>
                    <a:pt x="1450" y="987"/>
                    <a:pt x="1528" y="937"/>
                    <a:pt x="1598" y="881"/>
                  </a:cubicBezTo>
                  <a:cubicBezTo>
                    <a:pt x="1571" y="765"/>
                    <a:pt x="1553" y="641"/>
                    <a:pt x="1544" y="508"/>
                  </a:cubicBezTo>
                  <a:lnTo>
                    <a:pt x="1397" y="531"/>
                  </a:lnTo>
                  <a:lnTo>
                    <a:pt x="1369" y="372"/>
                  </a:lnTo>
                  <a:lnTo>
                    <a:pt x="1536" y="347"/>
                  </a:lnTo>
                  <a:lnTo>
                    <a:pt x="1519" y="14"/>
                  </a:lnTo>
                  <a:lnTo>
                    <a:pt x="1697" y="14"/>
                  </a:lnTo>
                  <a:cubicBezTo>
                    <a:pt x="1699" y="117"/>
                    <a:pt x="1702" y="220"/>
                    <a:pt x="1707" y="321"/>
                  </a:cubicBezTo>
                  <a:lnTo>
                    <a:pt x="2040" y="271"/>
                  </a:lnTo>
                  <a:lnTo>
                    <a:pt x="2065" y="425"/>
                  </a:lnTo>
                  <a:lnTo>
                    <a:pt x="1716" y="481"/>
                  </a:lnTo>
                  <a:cubicBezTo>
                    <a:pt x="1722" y="566"/>
                    <a:pt x="1733" y="651"/>
                    <a:pt x="1748" y="736"/>
                  </a:cubicBezTo>
                  <a:cubicBezTo>
                    <a:pt x="1811" y="663"/>
                    <a:pt x="1864" y="582"/>
                    <a:pt x="1907" y="494"/>
                  </a:cubicBezTo>
                  <a:close/>
                  <a:moveTo>
                    <a:pt x="2282" y="898"/>
                  </a:moveTo>
                  <a:lnTo>
                    <a:pt x="2116" y="898"/>
                  </a:lnTo>
                  <a:lnTo>
                    <a:pt x="2116" y="133"/>
                  </a:lnTo>
                  <a:lnTo>
                    <a:pt x="2282" y="133"/>
                  </a:lnTo>
                  <a:lnTo>
                    <a:pt x="2282" y="8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0" name="Freeform 33"/>
            <p:cNvSpPr>
              <a:spLocks noEditPoints="1"/>
            </p:cNvSpPr>
            <p:nvPr/>
          </p:nvSpPr>
          <p:spPr bwMode="auto">
            <a:xfrm>
              <a:off x="6681" y="1866"/>
              <a:ext cx="207" cy="100"/>
            </a:xfrm>
            <a:custGeom>
              <a:avLst/>
              <a:gdLst>
                <a:gd name="T0" fmla="*/ 786 w 2624"/>
                <a:gd name="T1" fmla="*/ 751 h 1270"/>
                <a:gd name="T2" fmla="*/ 1227 w 2624"/>
                <a:gd name="T3" fmla="*/ 908 h 1270"/>
                <a:gd name="T4" fmla="*/ 737 w 2624"/>
                <a:gd name="T5" fmla="*/ 930 h 1270"/>
                <a:gd name="T6" fmla="*/ 1155 w 2624"/>
                <a:gd name="T7" fmla="*/ 1256 h 1270"/>
                <a:gd name="T8" fmla="*/ 141 w 2624"/>
                <a:gd name="T9" fmla="*/ 1270 h 1270"/>
                <a:gd name="T10" fmla="*/ 551 w 2624"/>
                <a:gd name="T11" fmla="*/ 908 h 1270"/>
                <a:gd name="T12" fmla="*/ 0 w 2624"/>
                <a:gd name="T13" fmla="*/ 751 h 1270"/>
                <a:gd name="T14" fmla="*/ 154 w 2624"/>
                <a:gd name="T15" fmla="*/ 614 h 1270"/>
                <a:gd name="T16" fmla="*/ 499 w 2624"/>
                <a:gd name="T17" fmla="*/ 631 h 1270"/>
                <a:gd name="T18" fmla="*/ 608 w 2624"/>
                <a:gd name="T19" fmla="*/ 751 h 1270"/>
                <a:gd name="T20" fmla="*/ 819 w 2624"/>
                <a:gd name="T21" fmla="*/ 334 h 1270"/>
                <a:gd name="T22" fmla="*/ 27 w 2624"/>
                <a:gd name="T23" fmla="*/ 134 h 1270"/>
                <a:gd name="T24" fmla="*/ 493 w 2624"/>
                <a:gd name="T25" fmla="*/ 28 h 1270"/>
                <a:gd name="T26" fmla="*/ 752 w 2624"/>
                <a:gd name="T27" fmla="*/ 134 h 1270"/>
                <a:gd name="T28" fmla="*/ 1198 w 2624"/>
                <a:gd name="T29" fmla="*/ 463 h 1270"/>
                <a:gd name="T30" fmla="*/ 1023 w 2624"/>
                <a:gd name="T31" fmla="*/ 286 h 1270"/>
                <a:gd name="T32" fmla="*/ 202 w 2624"/>
                <a:gd name="T33" fmla="*/ 463 h 1270"/>
                <a:gd name="T34" fmla="*/ 333 w 2624"/>
                <a:gd name="T35" fmla="*/ 322 h 1270"/>
                <a:gd name="T36" fmla="*/ 526 w 2624"/>
                <a:gd name="T37" fmla="*/ 580 h 1270"/>
                <a:gd name="T38" fmla="*/ 333 w 2624"/>
                <a:gd name="T39" fmla="*/ 322 h 1270"/>
                <a:gd name="T40" fmla="*/ 2540 w 2624"/>
                <a:gd name="T41" fmla="*/ 667 h 1270"/>
                <a:gd name="T42" fmla="*/ 2508 w 2624"/>
                <a:gd name="T43" fmla="*/ 885 h 1270"/>
                <a:gd name="T44" fmla="*/ 2563 w 2624"/>
                <a:gd name="T45" fmla="*/ 1151 h 1270"/>
                <a:gd name="T46" fmla="*/ 2089 w 2624"/>
                <a:gd name="T47" fmla="*/ 1222 h 1270"/>
                <a:gd name="T48" fmla="*/ 1919 w 2624"/>
                <a:gd name="T49" fmla="*/ 707 h 1270"/>
                <a:gd name="T50" fmla="*/ 1852 w 2624"/>
                <a:gd name="T51" fmla="*/ 569 h 1270"/>
                <a:gd name="T52" fmla="*/ 1919 w 2624"/>
                <a:gd name="T53" fmla="*/ 478 h 1270"/>
                <a:gd name="T54" fmla="*/ 1793 w 2624"/>
                <a:gd name="T55" fmla="*/ 358 h 1270"/>
                <a:gd name="T56" fmla="*/ 1609 w 2624"/>
                <a:gd name="T57" fmla="*/ 497 h 1270"/>
                <a:gd name="T58" fmla="*/ 1831 w 2624"/>
                <a:gd name="T59" fmla="*/ 1007 h 1270"/>
                <a:gd name="T60" fmla="*/ 1736 w 2624"/>
                <a:gd name="T61" fmla="*/ 1211 h 1270"/>
                <a:gd name="T62" fmla="*/ 1536 w 2624"/>
                <a:gd name="T63" fmla="*/ 1071 h 1270"/>
                <a:gd name="T64" fmla="*/ 1352 w 2624"/>
                <a:gd name="T65" fmla="*/ 1067 h 1270"/>
                <a:gd name="T66" fmla="*/ 1448 w 2624"/>
                <a:gd name="T67" fmla="*/ 701 h 1270"/>
                <a:gd name="T68" fmla="*/ 1373 w 2624"/>
                <a:gd name="T69" fmla="*/ 358 h 1270"/>
                <a:gd name="T70" fmla="*/ 1555 w 2624"/>
                <a:gd name="T71" fmla="*/ 206 h 1270"/>
                <a:gd name="T72" fmla="*/ 1665 w 2624"/>
                <a:gd name="T73" fmla="*/ 0 h 1270"/>
                <a:gd name="T74" fmla="*/ 1664 w 2624"/>
                <a:gd name="T75" fmla="*/ 206 h 1270"/>
                <a:gd name="T76" fmla="*/ 1845 w 2624"/>
                <a:gd name="T77" fmla="*/ 291 h 1270"/>
                <a:gd name="T78" fmla="*/ 2183 w 2624"/>
                <a:gd name="T79" fmla="*/ 19 h 1270"/>
                <a:gd name="T80" fmla="*/ 2586 w 2624"/>
                <a:gd name="T81" fmla="*/ 138 h 1270"/>
                <a:gd name="T82" fmla="*/ 2041 w 2624"/>
                <a:gd name="T83" fmla="*/ 292 h 1270"/>
                <a:gd name="T84" fmla="*/ 2073 w 2624"/>
                <a:gd name="T85" fmla="*/ 420 h 1270"/>
                <a:gd name="T86" fmla="*/ 2154 w 2624"/>
                <a:gd name="T87" fmla="*/ 509 h 1270"/>
                <a:gd name="T88" fmla="*/ 2293 w 2624"/>
                <a:gd name="T89" fmla="*/ 320 h 1270"/>
                <a:gd name="T90" fmla="*/ 2547 w 2624"/>
                <a:gd name="T91" fmla="*/ 432 h 1270"/>
                <a:gd name="T92" fmla="*/ 2293 w 2624"/>
                <a:gd name="T93" fmla="*/ 628 h 1270"/>
                <a:gd name="T94" fmla="*/ 2372 w 2624"/>
                <a:gd name="T95" fmla="*/ 779 h 1270"/>
                <a:gd name="T96" fmla="*/ 2396 w 2624"/>
                <a:gd name="T97" fmla="*/ 605 h 1270"/>
                <a:gd name="T98" fmla="*/ 1627 w 2624"/>
                <a:gd name="T99" fmla="*/ 1061 h 1270"/>
                <a:gd name="T100" fmla="*/ 1695 w 2624"/>
                <a:gd name="T101" fmla="*/ 643 h 1270"/>
                <a:gd name="T102" fmla="*/ 1541 w 2624"/>
                <a:gd name="T103" fmla="*/ 1057 h 1270"/>
                <a:gd name="T104" fmla="*/ 2154 w 2624"/>
                <a:gd name="T105" fmla="*/ 657 h 1270"/>
                <a:gd name="T106" fmla="*/ 2073 w 2624"/>
                <a:gd name="T107" fmla="*/ 1017 h 1270"/>
                <a:gd name="T108" fmla="*/ 2346 w 2624"/>
                <a:gd name="T109" fmla="*/ 1072 h 1270"/>
                <a:gd name="T110" fmla="*/ 2463 w 2624"/>
                <a:gd name="T111" fmla="*/ 919 h 1270"/>
                <a:gd name="T112" fmla="*/ 2293 w 2624"/>
                <a:gd name="T113" fmla="*/ 787 h 1270"/>
                <a:gd name="T114" fmla="*/ 2154 w 2624"/>
                <a:gd name="T115" fmla="*/ 101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4" h="1270">
                  <a:moveTo>
                    <a:pt x="819" y="334"/>
                  </a:moveTo>
                  <a:cubicBezTo>
                    <a:pt x="814" y="508"/>
                    <a:pt x="803" y="647"/>
                    <a:pt x="786" y="751"/>
                  </a:cubicBezTo>
                  <a:lnTo>
                    <a:pt x="1227" y="751"/>
                  </a:lnTo>
                  <a:lnTo>
                    <a:pt x="1227" y="908"/>
                  </a:lnTo>
                  <a:lnTo>
                    <a:pt x="747" y="908"/>
                  </a:lnTo>
                  <a:cubicBezTo>
                    <a:pt x="745" y="913"/>
                    <a:pt x="742" y="920"/>
                    <a:pt x="737" y="930"/>
                  </a:cubicBezTo>
                  <a:cubicBezTo>
                    <a:pt x="900" y="983"/>
                    <a:pt x="1061" y="1039"/>
                    <a:pt x="1221" y="1098"/>
                  </a:cubicBezTo>
                  <a:lnTo>
                    <a:pt x="1155" y="1256"/>
                  </a:lnTo>
                  <a:cubicBezTo>
                    <a:pt x="985" y="1185"/>
                    <a:pt x="816" y="1117"/>
                    <a:pt x="647" y="1054"/>
                  </a:cubicBezTo>
                  <a:cubicBezTo>
                    <a:pt x="537" y="1158"/>
                    <a:pt x="368" y="1230"/>
                    <a:pt x="141" y="1270"/>
                  </a:cubicBezTo>
                  <a:cubicBezTo>
                    <a:pt x="99" y="1199"/>
                    <a:pt x="63" y="1142"/>
                    <a:pt x="33" y="1101"/>
                  </a:cubicBezTo>
                  <a:cubicBezTo>
                    <a:pt x="303" y="1062"/>
                    <a:pt x="476" y="998"/>
                    <a:pt x="551" y="908"/>
                  </a:cubicBezTo>
                  <a:lnTo>
                    <a:pt x="0" y="908"/>
                  </a:lnTo>
                  <a:lnTo>
                    <a:pt x="0" y="751"/>
                  </a:lnTo>
                  <a:lnTo>
                    <a:pt x="400" y="751"/>
                  </a:lnTo>
                  <a:cubicBezTo>
                    <a:pt x="310" y="697"/>
                    <a:pt x="229" y="651"/>
                    <a:pt x="154" y="614"/>
                  </a:cubicBezTo>
                  <a:lnTo>
                    <a:pt x="233" y="492"/>
                  </a:lnTo>
                  <a:cubicBezTo>
                    <a:pt x="310" y="529"/>
                    <a:pt x="399" y="575"/>
                    <a:pt x="499" y="631"/>
                  </a:cubicBezTo>
                  <a:lnTo>
                    <a:pt x="420" y="751"/>
                  </a:lnTo>
                  <a:lnTo>
                    <a:pt x="608" y="751"/>
                  </a:lnTo>
                  <a:cubicBezTo>
                    <a:pt x="629" y="643"/>
                    <a:pt x="641" y="504"/>
                    <a:pt x="644" y="334"/>
                  </a:cubicBezTo>
                  <a:lnTo>
                    <a:pt x="819" y="334"/>
                  </a:lnTo>
                  <a:close/>
                  <a:moveTo>
                    <a:pt x="27" y="463"/>
                  </a:moveTo>
                  <a:lnTo>
                    <a:pt x="27" y="134"/>
                  </a:lnTo>
                  <a:lnTo>
                    <a:pt x="536" y="134"/>
                  </a:lnTo>
                  <a:cubicBezTo>
                    <a:pt x="520" y="93"/>
                    <a:pt x="506" y="57"/>
                    <a:pt x="493" y="28"/>
                  </a:cubicBezTo>
                  <a:lnTo>
                    <a:pt x="709" y="5"/>
                  </a:lnTo>
                  <a:cubicBezTo>
                    <a:pt x="722" y="40"/>
                    <a:pt x="736" y="83"/>
                    <a:pt x="752" y="134"/>
                  </a:cubicBezTo>
                  <a:lnTo>
                    <a:pt x="1198" y="134"/>
                  </a:lnTo>
                  <a:lnTo>
                    <a:pt x="1198" y="463"/>
                  </a:lnTo>
                  <a:lnTo>
                    <a:pt x="1023" y="463"/>
                  </a:lnTo>
                  <a:lnTo>
                    <a:pt x="1023" y="286"/>
                  </a:lnTo>
                  <a:lnTo>
                    <a:pt x="202" y="286"/>
                  </a:lnTo>
                  <a:lnTo>
                    <a:pt x="202" y="463"/>
                  </a:lnTo>
                  <a:lnTo>
                    <a:pt x="27" y="463"/>
                  </a:lnTo>
                  <a:close/>
                  <a:moveTo>
                    <a:pt x="333" y="322"/>
                  </a:moveTo>
                  <a:cubicBezTo>
                    <a:pt x="421" y="361"/>
                    <a:pt x="512" y="404"/>
                    <a:pt x="606" y="451"/>
                  </a:cubicBezTo>
                  <a:lnTo>
                    <a:pt x="526" y="580"/>
                  </a:lnTo>
                  <a:cubicBezTo>
                    <a:pt x="427" y="525"/>
                    <a:pt x="338" y="478"/>
                    <a:pt x="259" y="441"/>
                  </a:cubicBezTo>
                  <a:lnTo>
                    <a:pt x="333" y="322"/>
                  </a:lnTo>
                  <a:close/>
                  <a:moveTo>
                    <a:pt x="2547" y="432"/>
                  </a:moveTo>
                  <a:cubicBezTo>
                    <a:pt x="2546" y="491"/>
                    <a:pt x="2544" y="569"/>
                    <a:pt x="2540" y="667"/>
                  </a:cubicBezTo>
                  <a:cubicBezTo>
                    <a:pt x="2536" y="766"/>
                    <a:pt x="2532" y="823"/>
                    <a:pt x="2528" y="840"/>
                  </a:cubicBezTo>
                  <a:cubicBezTo>
                    <a:pt x="2524" y="857"/>
                    <a:pt x="2518" y="872"/>
                    <a:pt x="2508" y="885"/>
                  </a:cubicBezTo>
                  <a:cubicBezTo>
                    <a:pt x="2550" y="905"/>
                    <a:pt x="2589" y="919"/>
                    <a:pt x="2624" y="929"/>
                  </a:cubicBezTo>
                  <a:cubicBezTo>
                    <a:pt x="2614" y="1029"/>
                    <a:pt x="2593" y="1103"/>
                    <a:pt x="2563" y="1151"/>
                  </a:cubicBezTo>
                  <a:cubicBezTo>
                    <a:pt x="2532" y="1198"/>
                    <a:pt x="2475" y="1222"/>
                    <a:pt x="2391" y="1222"/>
                  </a:cubicBezTo>
                  <a:lnTo>
                    <a:pt x="2089" y="1222"/>
                  </a:lnTo>
                  <a:cubicBezTo>
                    <a:pt x="1976" y="1222"/>
                    <a:pt x="1919" y="1167"/>
                    <a:pt x="1919" y="1058"/>
                  </a:cubicBezTo>
                  <a:lnTo>
                    <a:pt x="1919" y="707"/>
                  </a:lnTo>
                  <a:lnTo>
                    <a:pt x="1881" y="714"/>
                  </a:lnTo>
                  <a:lnTo>
                    <a:pt x="1852" y="569"/>
                  </a:lnTo>
                  <a:lnTo>
                    <a:pt x="1919" y="556"/>
                  </a:lnTo>
                  <a:lnTo>
                    <a:pt x="1919" y="478"/>
                  </a:lnTo>
                  <a:cubicBezTo>
                    <a:pt x="1862" y="437"/>
                    <a:pt x="1812" y="406"/>
                    <a:pt x="1771" y="384"/>
                  </a:cubicBezTo>
                  <a:cubicBezTo>
                    <a:pt x="1778" y="376"/>
                    <a:pt x="1786" y="367"/>
                    <a:pt x="1793" y="358"/>
                  </a:cubicBezTo>
                  <a:lnTo>
                    <a:pt x="1610" y="358"/>
                  </a:lnTo>
                  <a:lnTo>
                    <a:pt x="1609" y="497"/>
                  </a:lnTo>
                  <a:lnTo>
                    <a:pt x="1845" y="497"/>
                  </a:lnTo>
                  <a:lnTo>
                    <a:pt x="1831" y="1007"/>
                  </a:lnTo>
                  <a:cubicBezTo>
                    <a:pt x="1829" y="1063"/>
                    <a:pt x="1820" y="1108"/>
                    <a:pt x="1802" y="1143"/>
                  </a:cubicBezTo>
                  <a:cubicBezTo>
                    <a:pt x="1785" y="1177"/>
                    <a:pt x="1763" y="1200"/>
                    <a:pt x="1736" y="1211"/>
                  </a:cubicBezTo>
                  <a:cubicBezTo>
                    <a:pt x="1709" y="1223"/>
                    <a:pt x="1653" y="1229"/>
                    <a:pt x="1567" y="1229"/>
                  </a:cubicBezTo>
                  <a:cubicBezTo>
                    <a:pt x="1559" y="1173"/>
                    <a:pt x="1549" y="1121"/>
                    <a:pt x="1536" y="1071"/>
                  </a:cubicBezTo>
                  <a:cubicBezTo>
                    <a:pt x="1515" y="1140"/>
                    <a:pt x="1488" y="1200"/>
                    <a:pt x="1456" y="1252"/>
                  </a:cubicBezTo>
                  <a:cubicBezTo>
                    <a:pt x="1418" y="1177"/>
                    <a:pt x="1384" y="1115"/>
                    <a:pt x="1352" y="1067"/>
                  </a:cubicBezTo>
                  <a:cubicBezTo>
                    <a:pt x="1379" y="1012"/>
                    <a:pt x="1401" y="953"/>
                    <a:pt x="1417" y="889"/>
                  </a:cubicBezTo>
                  <a:cubicBezTo>
                    <a:pt x="1433" y="825"/>
                    <a:pt x="1443" y="762"/>
                    <a:pt x="1448" y="701"/>
                  </a:cubicBezTo>
                  <a:cubicBezTo>
                    <a:pt x="1452" y="639"/>
                    <a:pt x="1455" y="525"/>
                    <a:pt x="1456" y="358"/>
                  </a:cubicBezTo>
                  <a:lnTo>
                    <a:pt x="1373" y="358"/>
                  </a:lnTo>
                  <a:lnTo>
                    <a:pt x="1373" y="206"/>
                  </a:lnTo>
                  <a:lnTo>
                    <a:pt x="1555" y="206"/>
                  </a:lnTo>
                  <a:cubicBezTo>
                    <a:pt x="1535" y="152"/>
                    <a:pt x="1514" y="101"/>
                    <a:pt x="1492" y="52"/>
                  </a:cubicBezTo>
                  <a:lnTo>
                    <a:pt x="1665" y="0"/>
                  </a:lnTo>
                  <a:cubicBezTo>
                    <a:pt x="1694" y="63"/>
                    <a:pt x="1720" y="124"/>
                    <a:pt x="1743" y="181"/>
                  </a:cubicBezTo>
                  <a:lnTo>
                    <a:pt x="1664" y="206"/>
                  </a:lnTo>
                  <a:lnTo>
                    <a:pt x="1845" y="206"/>
                  </a:lnTo>
                  <a:lnTo>
                    <a:pt x="1845" y="291"/>
                  </a:lnTo>
                  <a:cubicBezTo>
                    <a:pt x="1905" y="209"/>
                    <a:pt x="1960" y="112"/>
                    <a:pt x="2011" y="0"/>
                  </a:cubicBezTo>
                  <a:lnTo>
                    <a:pt x="2183" y="19"/>
                  </a:lnTo>
                  <a:cubicBezTo>
                    <a:pt x="2163" y="60"/>
                    <a:pt x="2144" y="100"/>
                    <a:pt x="2125" y="138"/>
                  </a:cubicBezTo>
                  <a:lnTo>
                    <a:pt x="2586" y="138"/>
                  </a:lnTo>
                  <a:lnTo>
                    <a:pt x="2586" y="292"/>
                  </a:lnTo>
                  <a:lnTo>
                    <a:pt x="2041" y="292"/>
                  </a:lnTo>
                  <a:cubicBezTo>
                    <a:pt x="2014" y="338"/>
                    <a:pt x="1987" y="380"/>
                    <a:pt x="1960" y="420"/>
                  </a:cubicBezTo>
                  <a:lnTo>
                    <a:pt x="2073" y="420"/>
                  </a:lnTo>
                  <a:lnTo>
                    <a:pt x="2073" y="525"/>
                  </a:lnTo>
                  <a:lnTo>
                    <a:pt x="2154" y="509"/>
                  </a:lnTo>
                  <a:lnTo>
                    <a:pt x="2154" y="320"/>
                  </a:lnTo>
                  <a:lnTo>
                    <a:pt x="2293" y="320"/>
                  </a:lnTo>
                  <a:lnTo>
                    <a:pt x="2293" y="482"/>
                  </a:lnTo>
                  <a:lnTo>
                    <a:pt x="2547" y="432"/>
                  </a:lnTo>
                  <a:close/>
                  <a:moveTo>
                    <a:pt x="2396" y="605"/>
                  </a:moveTo>
                  <a:lnTo>
                    <a:pt x="2293" y="628"/>
                  </a:lnTo>
                  <a:lnTo>
                    <a:pt x="2293" y="783"/>
                  </a:lnTo>
                  <a:cubicBezTo>
                    <a:pt x="2336" y="784"/>
                    <a:pt x="2362" y="783"/>
                    <a:pt x="2372" y="779"/>
                  </a:cubicBezTo>
                  <a:cubicBezTo>
                    <a:pt x="2381" y="775"/>
                    <a:pt x="2387" y="765"/>
                    <a:pt x="2391" y="749"/>
                  </a:cubicBezTo>
                  <a:cubicBezTo>
                    <a:pt x="2395" y="732"/>
                    <a:pt x="2396" y="684"/>
                    <a:pt x="2396" y="605"/>
                  </a:cubicBezTo>
                  <a:close/>
                  <a:moveTo>
                    <a:pt x="1541" y="1057"/>
                  </a:moveTo>
                  <a:lnTo>
                    <a:pt x="1627" y="1061"/>
                  </a:lnTo>
                  <a:cubicBezTo>
                    <a:pt x="1660" y="1061"/>
                    <a:pt x="1679" y="1038"/>
                    <a:pt x="1683" y="994"/>
                  </a:cubicBezTo>
                  <a:cubicBezTo>
                    <a:pt x="1688" y="950"/>
                    <a:pt x="1692" y="833"/>
                    <a:pt x="1695" y="643"/>
                  </a:cubicBezTo>
                  <a:lnTo>
                    <a:pt x="1605" y="643"/>
                  </a:lnTo>
                  <a:cubicBezTo>
                    <a:pt x="1597" y="804"/>
                    <a:pt x="1576" y="942"/>
                    <a:pt x="1541" y="1057"/>
                  </a:cubicBezTo>
                  <a:close/>
                  <a:moveTo>
                    <a:pt x="2154" y="1010"/>
                  </a:moveTo>
                  <a:lnTo>
                    <a:pt x="2154" y="657"/>
                  </a:lnTo>
                  <a:lnTo>
                    <a:pt x="2073" y="674"/>
                  </a:lnTo>
                  <a:lnTo>
                    <a:pt x="2073" y="1017"/>
                  </a:lnTo>
                  <a:cubicBezTo>
                    <a:pt x="2073" y="1054"/>
                    <a:pt x="2091" y="1072"/>
                    <a:pt x="2128" y="1072"/>
                  </a:cubicBezTo>
                  <a:lnTo>
                    <a:pt x="2346" y="1072"/>
                  </a:lnTo>
                  <a:cubicBezTo>
                    <a:pt x="2382" y="1072"/>
                    <a:pt x="2408" y="1063"/>
                    <a:pt x="2425" y="1045"/>
                  </a:cubicBezTo>
                  <a:cubicBezTo>
                    <a:pt x="2441" y="1027"/>
                    <a:pt x="2454" y="985"/>
                    <a:pt x="2463" y="919"/>
                  </a:cubicBezTo>
                  <a:cubicBezTo>
                    <a:pt x="2425" y="927"/>
                    <a:pt x="2377" y="933"/>
                    <a:pt x="2322" y="935"/>
                  </a:cubicBezTo>
                  <a:cubicBezTo>
                    <a:pt x="2313" y="881"/>
                    <a:pt x="2304" y="832"/>
                    <a:pt x="2293" y="787"/>
                  </a:cubicBezTo>
                  <a:lnTo>
                    <a:pt x="2293" y="1010"/>
                  </a:lnTo>
                  <a:lnTo>
                    <a:pt x="2154" y="10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2" name="Freeform 35"/>
            <p:cNvSpPr>
              <a:spLocks noEditPoints="1"/>
            </p:cNvSpPr>
            <p:nvPr/>
          </p:nvSpPr>
          <p:spPr bwMode="auto">
            <a:xfrm>
              <a:off x="5625" y="3091"/>
              <a:ext cx="208" cy="99"/>
            </a:xfrm>
            <a:custGeom>
              <a:avLst/>
              <a:gdLst>
                <a:gd name="T0" fmla="*/ 571 w 2628"/>
                <a:gd name="T1" fmla="*/ 543 h 1252"/>
                <a:gd name="T2" fmla="*/ 483 w 2628"/>
                <a:gd name="T3" fmla="*/ 551 h 1252"/>
                <a:gd name="T4" fmla="*/ 320 w 2628"/>
                <a:gd name="T5" fmla="*/ 392 h 1252"/>
                <a:gd name="T6" fmla="*/ 494 w 2628"/>
                <a:gd name="T7" fmla="*/ 625 h 1252"/>
                <a:gd name="T8" fmla="*/ 320 w 2628"/>
                <a:gd name="T9" fmla="*/ 670 h 1252"/>
                <a:gd name="T10" fmla="*/ 159 w 2628"/>
                <a:gd name="T11" fmla="*/ 1252 h 1252"/>
                <a:gd name="T12" fmla="*/ 40 w 2628"/>
                <a:gd name="T13" fmla="*/ 959 h 1252"/>
                <a:gd name="T14" fmla="*/ 148 w 2628"/>
                <a:gd name="T15" fmla="*/ 392 h 1252"/>
                <a:gd name="T16" fmla="*/ 12 w 2628"/>
                <a:gd name="T17" fmla="*/ 227 h 1252"/>
                <a:gd name="T18" fmla="*/ 159 w 2628"/>
                <a:gd name="T19" fmla="*/ 10 h 1252"/>
                <a:gd name="T20" fmla="*/ 320 w 2628"/>
                <a:gd name="T21" fmla="*/ 227 h 1252"/>
                <a:gd name="T22" fmla="*/ 450 w 2628"/>
                <a:gd name="T23" fmla="*/ 351 h 1252"/>
                <a:gd name="T24" fmla="*/ 951 w 2628"/>
                <a:gd name="T25" fmla="*/ 7 h 1252"/>
                <a:gd name="T26" fmla="*/ 1269 w 2628"/>
                <a:gd name="T27" fmla="*/ 375 h 1252"/>
                <a:gd name="T28" fmla="*/ 1089 w 2628"/>
                <a:gd name="T29" fmla="*/ 472 h 1252"/>
                <a:gd name="T30" fmla="*/ 430 w 2628"/>
                <a:gd name="T31" fmla="*/ 1055 h 1252"/>
                <a:gd name="T32" fmla="*/ 1025 w 2628"/>
                <a:gd name="T33" fmla="*/ 611 h 1252"/>
                <a:gd name="T34" fmla="*/ 1065 w 2628"/>
                <a:gd name="T35" fmla="*/ 1055 h 1252"/>
                <a:gd name="T36" fmla="*/ 1233 w 2628"/>
                <a:gd name="T37" fmla="*/ 1209 h 1252"/>
                <a:gd name="T38" fmla="*/ 430 w 2628"/>
                <a:gd name="T39" fmla="*/ 1055 h 1252"/>
                <a:gd name="T40" fmla="*/ 710 w 2628"/>
                <a:gd name="T41" fmla="*/ 978 h 1252"/>
                <a:gd name="T42" fmla="*/ 446 w 2628"/>
                <a:gd name="T43" fmla="*/ 699 h 1252"/>
                <a:gd name="T44" fmla="*/ 846 w 2628"/>
                <a:gd name="T45" fmla="*/ 586 h 1252"/>
                <a:gd name="T46" fmla="*/ 780 w 2628"/>
                <a:gd name="T47" fmla="*/ 960 h 1252"/>
                <a:gd name="T48" fmla="*/ 846 w 2628"/>
                <a:gd name="T49" fmla="*/ 586 h 1252"/>
                <a:gd name="T50" fmla="*/ 664 w 2628"/>
                <a:gd name="T51" fmla="*/ 392 h 1252"/>
                <a:gd name="T52" fmla="*/ 833 w 2628"/>
                <a:gd name="T53" fmla="*/ 185 h 1252"/>
                <a:gd name="T54" fmla="*/ 1533 w 2628"/>
                <a:gd name="T55" fmla="*/ 530 h 1252"/>
                <a:gd name="T56" fmla="*/ 1374 w 2628"/>
                <a:gd name="T57" fmla="*/ 424 h 1252"/>
                <a:gd name="T58" fmla="*/ 1422 w 2628"/>
                <a:gd name="T59" fmla="*/ 236 h 1252"/>
                <a:gd name="T60" fmla="*/ 1921 w 2628"/>
                <a:gd name="T61" fmla="*/ 108 h 1252"/>
                <a:gd name="T62" fmla="*/ 2084 w 2628"/>
                <a:gd name="T63" fmla="*/ 0 h 1252"/>
                <a:gd name="T64" fmla="*/ 2584 w 2628"/>
                <a:gd name="T65" fmla="*/ 108 h 1252"/>
                <a:gd name="T66" fmla="*/ 2205 w 2628"/>
                <a:gd name="T67" fmla="*/ 236 h 1252"/>
                <a:gd name="T68" fmla="*/ 2573 w 2628"/>
                <a:gd name="T69" fmla="*/ 556 h 1252"/>
                <a:gd name="T70" fmla="*/ 2470 w 2628"/>
                <a:gd name="T71" fmla="*/ 991 h 1252"/>
                <a:gd name="T72" fmla="*/ 2084 w 2628"/>
                <a:gd name="T73" fmla="*/ 275 h 1252"/>
                <a:gd name="T74" fmla="*/ 1921 w 2628"/>
                <a:gd name="T75" fmla="*/ 432 h 1252"/>
                <a:gd name="T76" fmla="*/ 1676 w 2628"/>
                <a:gd name="T77" fmla="*/ 458 h 1252"/>
                <a:gd name="T78" fmla="*/ 2084 w 2628"/>
                <a:gd name="T79" fmla="*/ 275 h 1252"/>
                <a:gd name="T80" fmla="*/ 1700 w 2628"/>
                <a:gd name="T81" fmla="*/ 586 h 1252"/>
                <a:gd name="T82" fmla="*/ 2304 w 2628"/>
                <a:gd name="T83" fmla="*/ 666 h 1252"/>
                <a:gd name="T84" fmla="*/ 2304 w 2628"/>
                <a:gd name="T85" fmla="*/ 863 h 1252"/>
                <a:gd name="T86" fmla="*/ 1700 w 2628"/>
                <a:gd name="T87" fmla="*/ 783 h 1252"/>
                <a:gd name="T88" fmla="*/ 2304 w 2628"/>
                <a:gd name="T89" fmla="*/ 863 h 1252"/>
                <a:gd name="T90" fmla="*/ 1396 w 2628"/>
                <a:gd name="T91" fmla="*/ 1205 h 1252"/>
                <a:gd name="T92" fmla="*/ 2606 w 2628"/>
                <a:gd name="T93" fmla="*/ 1059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8" h="1252">
                  <a:moveTo>
                    <a:pt x="1089" y="543"/>
                  </a:moveTo>
                  <a:lnTo>
                    <a:pt x="571" y="543"/>
                  </a:lnTo>
                  <a:lnTo>
                    <a:pt x="571" y="480"/>
                  </a:lnTo>
                  <a:cubicBezTo>
                    <a:pt x="542" y="504"/>
                    <a:pt x="513" y="528"/>
                    <a:pt x="483" y="551"/>
                  </a:cubicBezTo>
                  <a:cubicBezTo>
                    <a:pt x="452" y="489"/>
                    <a:pt x="423" y="436"/>
                    <a:pt x="395" y="392"/>
                  </a:cubicBezTo>
                  <a:lnTo>
                    <a:pt x="320" y="392"/>
                  </a:lnTo>
                  <a:lnTo>
                    <a:pt x="320" y="479"/>
                  </a:lnTo>
                  <a:cubicBezTo>
                    <a:pt x="379" y="526"/>
                    <a:pt x="438" y="575"/>
                    <a:pt x="494" y="625"/>
                  </a:cubicBezTo>
                  <a:lnTo>
                    <a:pt x="389" y="753"/>
                  </a:lnTo>
                  <a:cubicBezTo>
                    <a:pt x="367" y="724"/>
                    <a:pt x="344" y="697"/>
                    <a:pt x="320" y="670"/>
                  </a:cubicBezTo>
                  <a:lnTo>
                    <a:pt x="320" y="1252"/>
                  </a:lnTo>
                  <a:lnTo>
                    <a:pt x="159" y="1252"/>
                  </a:lnTo>
                  <a:lnTo>
                    <a:pt x="159" y="719"/>
                  </a:lnTo>
                  <a:cubicBezTo>
                    <a:pt x="125" y="801"/>
                    <a:pt x="86" y="881"/>
                    <a:pt x="40" y="959"/>
                  </a:cubicBezTo>
                  <a:cubicBezTo>
                    <a:pt x="27" y="873"/>
                    <a:pt x="13" y="796"/>
                    <a:pt x="0" y="728"/>
                  </a:cubicBezTo>
                  <a:cubicBezTo>
                    <a:pt x="62" y="621"/>
                    <a:pt x="111" y="509"/>
                    <a:pt x="148" y="392"/>
                  </a:cubicBezTo>
                  <a:lnTo>
                    <a:pt x="12" y="392"/>
                  </a:lnTo>
                  <a:lnTo>
                    <a:pt x="12" y="227"/>
                  </a:lnTo>
                  <a:lnTo>
                    <a:pt x="159" y="227"/>
                  </a:lnTo>
                  <a:lnTo>
                    <a:pt x="159" y="10"/>
                  </a:lnTo>
                  <a:lnTo>
                    <a:pt x="320" y="10"/>
                  </a:lnTo>
                  <a:lnTo>
                    <a:pt x="320" y="227"/>
                  </a:lnTo>
                  <a:lnTo>
                    <a:pt x="450" y="227"/>
                  </a:lnTo>
                  <a:lnTo>
                    <a:pt x="450" y="351"/>
                  </a:lnTo>
                  <a:cubicBezTo>
                    <a:pt x="570" y="258"/>
                    <a:pt x="670" y="144"/>
                    <a:pt x="749" y="7"/>
                  </a:cubicBezTo>
                  <a:lnTo>
                    <a:pt x="951" y="7"/>
                  </a:lnTo>
                  <a:lnTo>
                    <a:pt x="930" y="43"/>
                  </a:lnTo>
                  <a:cubicBezTo>
                    <a:pt x="1022" y="191"/>
                    <a:pt x="1135" y="302"/>
                    <a:pt x="1269" y="375"/>
                  </a:cubicBezTo>
                  <a:lnTo>
                    <a:pt x="1176" y="533"/>
                  </a:lnTo>
                  <a:cubicBezTo>
                    <a:pt x="1146" y="514"/>
                    <a:pt x="1117" y="493"/>
                    <a:pt x="1089" y="472"/>
                  </a:cubicBezTo>
                  <a:lnTo>
                    <a:pt x="1089" y="543"/>
                  </a:lnTo>
                  <a:close/>
                  <a:moveTo>
                    <a:pt x="430" y="1055"/>
                  </a:moveTo>
                  <a:lnTo>
                    <a:pt x="905" y="1055"/>
                  </a:lnTo>
                  <a:cubicBezTo>
                    <a:pt x="959" y="901"/>
                    <a:pt x="999" y="753"/>
                    <a:pt x="1025" y="611"/>
                  </a:cubicBezTo>
                  <a:lnTo>
                    <a:pt x="1193" y="652"/>
                  </a:lnTo>
                  <a:cubicBezTo>
                    <a:pt x="1163" y="756"/>
                    <a:pt x="1121" y="891"/>
                    <a:pt x="1065" y="1055"/>
                  </a:cubicBezTo>
                  <a:lnTo>
                    <a:pt x="1233" y="1055"/>
                  </a:lnTo>
                  <a:lnTo>
                    <a:pt x="1233" y="1209"/>
                  </a:lnTo>
                  <a:lnTo>
                    <a:pt x="430" y="1209"/>
                  </a:lnTo>
                  <a:lnTo>
                    <a:pt x="430" y="1055"/>
                  </a:lnTo>
                  <a:close/>
                  <a:moveTo>
                    <a:pt x="582" y="645"/>
                  </a:moveTo>
                  <a:cubicBezTo>
                    <a:pt x="630" y="753"/>
                    <a:pt x="673" y="864"/>
                    <a:pt x="710" y="978"/>
                  </a:cubicBezTo>
                  <a:lnTo>
                    <a:pt x="561" y="1027"/>
                  </a:lnTo>
                  <a:cubicBezTo>
                    <a:pt x="531" y="921"/>
                    <a:pt x="493" y="812"/>
                    <a:pt x="446" y="699"/>
                  </a:cubicBezTo>
                  <a:lnTo>
                    <a:pt x="582" y="645"/>
                  </a:lnTo>
                  <a:close/>
                  <a:moveTo>
                    <a:pt x="846" y="586"/>
                  </a:moveTo>
                  <a:cubicBezTo>
                    <a:pt x="880" y="702"/>
                    <a:pt x="908" y="815"/>
                    <a:pt x="929" y="926"/>
                  </a:cubicBezTo>
                  <a:lnTo>
                    <a:pt x="780" y="960"/>
                  </a:lnTo>
                  <a:cubicBezTo>
                    <a:pt x="768" y="878"/>
                    <a:pt x="744" y="764"/>
                    <a:pt x="709" y="620"/>
                  </a:cubicBezTo>
                  <a:lnTo>
                    <a:pt x="846" y="586"/>
                  </a:lnTo>
                  <a:close/>
                  <a:moveTo>
                    <a:pt x="833" y="185"/>
                  </a:moveTo>
                  <a:cubicBezTo>
                    <a:pt x="781" y="260"/>
                    <a:pt x="725" y="328"/>
                    <a:pt x="664" y="392"/>
                  </a:cubicBezTo>
                  <a:lnTo>
                    <a:pt x="998" y="392"/>
                  </a:lnTo>
                  <a:cubicBezTo>
                    <a:pt x="940" y="333"/>
                    <a:pt x="885" y="265"/>
                    <a:pt x="833" y="185"/>
                  </a:cubicBezTo>
                  <a:close/>
                  <a:moveTo>
                    <a:pt x="1533" y="991"/>
                  </a:moveTo>
                  <a:lnTo>
                    <a:pt x="1533" y="530"/>
                  </a:lnTo>
                  <a:cubicBezTo>
                    <a:pt x="1500" y="545"/>
                    <a:pt x="1467" y="559"/>
                    <a:pt x="1432" y="572"/>
                  </a:cubicBezTo>
                  <a:cubicBezTo>
                    <a:pt x="1416" y="521"/>
                    <a:pt x="1396" y="472"/>
                    <a:pt x="1374" y="424"/>
                  </a:cubicBezTo>
                  <a:cubicBezTo>
                    <a:pt x="1539" y="378"/>
                    <a:pt x="1675" y="315"/>
                    <a:pt x="1782" y="236"/>
                  </a:cubicBezTo>
                  <a:lnTo>
                    <a:pt x="1422" y="236"/>
                  </a:lnTo>
                  <a:lnTo>
                    <a:pt x="1422" y="108"/>
                  </a:lnTo>
                  <a:lnTo>
                    <a:pt x="1921" y="108"/>
                  </a:lnTo>
                  <a:lnTo>
                    <a:pt x="1921" y="0"/>
                  </a:lnTo>
                  <a:lnTo>
                    <a:pt x="2084" y="0"/>
                  </a:lnTo>
                  <a:lnTo>
                    <a:pt x="2084" y="108"/>
                  </a:lnTo>
                  <a:lnTo>
                    <a:pt x="2584" y="108"/>
                  </a:lnTo>
                  <a:lnTo>
                    <a:pt x="2584" y="236"/>
                  </a:lnTo>
                  <a:lnTo>
                    <a:pt x="2205" y="236"/>
                  </a:lnTo>
                  <a:cubicBezTo>
                    <a:pt x="2309" y="313"/>
                    <a:pt x="2450" y="367"/>
                    <a:pt x="2628" y="400"/>
                  </a:cubicBezTo>
                  <a:cubicBezTo>
                    <a:pt x="2610" y="445"/>
                    <a:pt x="2591" y="497"/>
                    <a:pt x="2573" y="556"/>
                  </a:cubicBezTo>
                  <a:cubicBezTo>
                    <a:pt x="2537" y="545"/>
                    <a:pt x="2503" y="533"/>
                    <a:pt x="2470" y="521"/>
                  </a:cubicBezTo>
                  <a:lnTo>
                    <a:pt x="2470" y="991"/>
                  </a:lnTo>
                  <a:lnTo>
                    <a:pt x="1533" y="991"/>
                  </a:lnTo>
                  <a:close/>
                  <a:moveTo>
                    <a:pt x="2084" y="275"/>
                  </a:moveTo>
                  <a:lnTo>
                    <a:pt x="2084" y="432"/>
                  </a:lnTo>
                  <a:lnTo>
                    <a:pt x="1921" y="432"/>
                  </a:lnTo>
                  <a:lnTo>
                    <a:pt x="1921" y="280"/>
                  </a:lnTo>
                  <a:cubicBezTo>
                    <a:pt x="1856" y="344"/>
                    <a:pt x="1775" y="403"/>
                    <a:pt x="1676" y="458"/>
                  </a:cubicBezTo>
                  <a:lnTo>
                    <a:pt x="2328" y="458"/>
                  </a:lnTo>
                  <a:cubicBezTo>
                    <a:pt x="2226" y="406"/>
                    <a:pt x="2144" y="345"/>
                    <a:pt x="2084" y="275"/>
                  </a:cubicBezTo>
                  <a:close/>
                  <a:moveTo>
                    <a:pt x="2304" y="586"/>
                  </a:moveTo>
                  <a:lnTo>
                    <a:pt x="1700" y="586"/>
                  </a:lnTo>
                  <a:lnTo>
                    <a:pt x="1700" y="666"/>
                  </a:lnTo>
                  <a:lnTo>
                    <a:pt x="2304" y="666"/>
                  </a:lnTo>
                  <a:lnTo>
                    <a:pt x="2304" y="586"/>
                  </a:lnTo>
                  <a:close/>
                  <a:moveTo>
                    <a:pt x="2304" y="863"/>
                  </a:moveTo>
                  <a:lnTo>
                    <a:pt x="2304" y="783"/>
                  </a:lnTo>
                  <a:lnTo>
                    <a:pt x="1700" y="783"/>
                  </a:lnTo>
                  <a:lnTo>
                    <a:pt x="1700" y="863"/>
                  </a:lnTo>
                  <a:lnTo>
                    <a:pt x="2304" y="863"/>
                  </a:lnTo>
                  <a:close/>
                  <a:moveTo>
                    <a:pt x="2606" y="1205"/>
                  </a:moveTo>
                  <a:lnTo>
                    <a:pt x="1396" y="1205"/>
                  </a:lnTo>
                  <a:lnTo>
                    <a:pt x="1396" y="1059"/>
                  </a:lnTo>
                  <a:lnTo>
                    <a:pt x="2606" y="1059"/>
                  </a:lnTo>
                  <a:lnTo>
                    <a:pt x="2606" y="1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4" name="Freeform 37"/>
            <p:cNvSpPr>
              <a:spLocks noEditPoints="1"/>
            </p:cNvSpPr>
            <p:nvPr/>
          </p:nvSpPr>
          <p:spPr bwMode="auto">
            <a:xfrm>
              <a:off x="4446" y="2032"/>
              <a:ext cx="209" cy="100"/>
            </a:xfrm>
            <a:custGeom>
              <a:avLst/>
              <a:gdLst>
                <a:gd name="T0" fmla="*/ 371 w 2640"/>
                <a:gd name="T1" fmla="*/ 21 h 1259"/>
                <a:gd name="T2" fmla="*/ 636 w 2640"/>
                <a:gd name="T3" fmla="*/ 220 h 1259"/>
                <a:gd name="T4" fmla="*/ 598 w 2640"/>
                <a:gd name="T5" fmla="*/ 603 h 1259"/>
                <a:gd name="T6" fmla="*/ 986 w 2640"/>
                <a:gd name="T7" fmla="*/ 1049 h 1259"/>
                <a:gd name="T8" fmla="*/ 1206 w 2640"/>
                <a:gd name="T9" fmla="*/ 1226 h 1259"/>
                <a:gd name="T10" fmla="*/ 574 w 2640"/>
                <a:gd name="T11" fmla="*/ 1158 h 1259"/>
                <a:gd name="T12" fmla="*/ 120 w 2640"/>
                <a:gd name="T13" fmla="*/ 1259 h 1259"/>
                <a:gd name="T14" fmla="*/ 266 w 2640"/>
                <a:gd name="T15" fmla="*/ 910 h 1259"/>
                <a:gd name="T16" fmla="*/ 87 w 2640"/>
                <a:gd name="T17" fmla="*/ 816 h 1259"/>
                <a:gd name="T18" fmla="*/ 208 w 2640"/>
                <a:gd name="T19" fmla="*/ 0 h 1259"/>
                <a:gd name="T20" fmla="*/ 471 w 2640"/>
                <a:gd name="T21" fmla="*/ 377 h 1259"/>
                <a:gd name="T22" fmla="*/ 258 w 2640"/>
                <a:gd name="T23" fmla="*/ 454 h 1259"/>
                <a:gd name="T24" fmla="*/ 739 w 2640"/>
                <a:gd name="T25" fmla="*/ 13 h 1259"/>
                <a:gd name="T26" fmla="*/ 911 w 2640"/>
                <a:gd name="T27" fmla="*/ 1008 h 1259"/>
                <a:gd name="T28" fmla="*/ 739 w 2640"/>
                <a:gd name="T29" fmla="*/ 13 h 1259"/>
                <a:gd name="T30" fmla="*/ 1267 w 2640"/>
                <a:gd name="T31" fmla="*/ 594 h 1259"/>
                <a:gd name="T32" fmla="*/ 912 w 2640"/>
                <a:gd name="T33" fmla="*/ 378 h 1259"/>
                <a:gd name="T34" fmla="*/ 1414 w 2640"/>
                <a:gd name="T35" fmla="*/ 1185 h 1259"/>
                <a:gd name="T36" fmla="*/ 1529 w 2640"/>
                <a:gd name="T37" fmla="*/ 971 h 1259"/>
                <a:gd name="T38" fmla="*/ 1407 w 2640"/>
                <a:gd name="T39" fmla="*/ 660 h 1259"/>
                <a:gd name="T40" fmla="*/ 1529 w 2640"/>
                <a:gd name="T41" fmla="*/ 503 h 1259"/>
                <a:gd name="T42" fmla="*/ 1402 w 2640"/>
                <a:gd name="T43" fmla="*/ 238 h 1259"/>
                <a:gd name="T44" fmla="*/ 1817 w 2640"/>
                <a:gd name="T45" fmla="*/ 79 h 1259"/>
                <a:gd name="T46" fmla="*/ 1690 w 2640"/>
                <a:gd name="T47" fmla="*/ 238 h 1259"/>
                <a:gd name="T48" fmla="*/ 1808 w 2640"/>
                <a:gd name="T49" fmla="*/ 503 h 1259"/>
                <a:gd name="T50" fmla="*/ 1690 w 2640"/>
                <a:gd name="T51" fmla="*/ 660 h 1259"/>
                <a:gd name="T52" fmla="*/ 1822 w 2640"/>
                <a:gd name="T53" fmla="*/ 893 h 1259"/>
                <a:gd name="T54" fmla="*/ 2134 w 2640"/>
                <a:gd name="T55" fmla="*/ 1066 h 1259"/>
                <a:gd name="T56" fmla="*/ 1846 w 2640"/>
                <a:gd name="T57" fmla="*/ 956 h 1259"/>
                <a:gd name="T58" fmla="*/ 2134 w 2640"/>
                <a:gd name="T59" fmla="*/ 812 h 1259"/>
                <a:gd name="T60" fmla="*/ 1852 w 2640"/>
                <a:gd name="T61" fmla="*/ 721 h 1259"/>
                <a:gd name="T62" fmla="*/ 2578 w 2640"/>
                <a:gd name="T63" fmla="*/ 65 h 1259"/>
                <a:gd name="T64" fmla="*/ 2296 w 2640"/>
                <a:gd name="T65" fmla="*/ 721 h 1259"/>
                <a:gd name="T66" fmla="*/ 2584 w 2640"/>
                <a:gd name="T67" fmla="*/ 812 h 1259"/>
                <a:gd name="T68" fmla="*/ 2296 w 2640"/>
                <a:gd name="T69" fmla="*/ 956 h 1259"/>
                <a:gd name="T70" fmla="*/ 2640 w 2640"/>
                <a:gd name="T71" fmla="*/ 1066 h 1259"/>
                <a:gd name="T72" fmla="*/ 1773 w 2640"/>
                <a:gd name="T73" fmla="*/ 1210 h 1259"/>
                <a:gd name="T74" fmla="*/ 1414 w 2640"/>
                <a:gd name="T75" fmla="*/ 1185 h 1259"/>
                <a:gd name="T76" fmla="*/ 2296 w 2640"/>
                <a:gd name="T77" fmla="*/ 206 h 1259"/>
                <a:gd name="T78" fmla="*/ 2420 w 2640"/>
                <a:gd name="T79" fmla="*/ 327 h 1259"/>
                <a:gd name="T80" fmla="*/ 2010 w 2640"/>
                <a:gd name="T81" fmla="*/ 327 h 1259"/>
                <a:gd name="T82" fmla="*/ 2134 w 2640"/>
                <a:gd name="T83" fmla="*/ 206 h 1259"/>
                <a:gd name="T84" fmla="*/ 2010 w 2640"/>
                <a:gd name="T85" fmla="*/ 327 h 1259"/>
                <a:gd name="T86" fmla="*/ 2420 w 2640"/>
                <a:gd name="T87" fmla="*/ 458 h 1259"/>
                <a:gd name="T88" fmla="*/ 2296 w 2640"/>
                <a:gd name="T89" fmla="*/ 579 h 1259"/>
                <a:gd name="T90" fmla="*/ 2010 w 2640"/>
                <a:gd name="T91" fmla="*/ 579 h 1259"/>
                <a:gd name="T92" fmla="*/ 2134 w 2640"/>
                <a:gd name="T93" fmla="*/ 458 h 1259"/>
                <a:gd name="T94" fmla="*/ 2010 w 2640"/>
                <a:gd name="T95" fmla="*/ 57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40" h="1259">
                  <a:moveTo>
                    <a:pt x="208" y="0"/>
                  </a:moveTo>
                  <a:lnTo>
                    <a:pt x="371" y="21"/>
                  </a:lnTo>
                  <a:cubicBezTo>
                    <a:pt x="358" y="90"/>
                    <a:pt x="343" y="157"/>
                    <a:pt x="328" y="220"/>
                  </a:cubicBezTo>
                  <a:lnTo>
                    <a:pt x="636" y="220"/>
                  </a:lnTo>
                  <a:lnTo>
                    <a:pt x="636" y="372"/>
                  </a:lnTo>
                  <a:cubicBezTo>
                    <a:pt x="636" y="419"/>
                    <a:pt x="624" y="496"/>
                    <a:pt x="598" y="603"/>
                  </a:cubicBezTo>
                  <a:cubicBezTo>
                    <a:pt x="573" y="710"/>
                    <a:pt x="531" y="812"/>
                    <a:pt x="473" y="909"/>
                  </a:cubicBezTo>
                  <a:cubicBezTo>
                    <a:pt x="583" y="1003"/>
                    <a:pt x="754" y="1049"/>
                    <a:pt x="986" y="1049"/>
                  </a:cubicBezTo>
                  <a:cubicBezTo>
                    <a:pt x="1088" y="1049"/>
                    <a:pt x="1182" y="1046"/>
                    <a:pt x="1270" y="1039"/>
                  </a:cubicBezTo>
                  <a:cubicBezTo>
                    <a:pt x="1248" y="1089"/>
                    <a:pt x="1227" y="1151"/>
                    <a:pt x="1206" y="1226"/>
                  </a:cubicBezTo>
                  <a:cubicBezTo>
                    <a:pt x="1006" y="1224"/>
                    <a:pt x="869" y="1219"/>
                    <a:pt x="797" y="1212"/>
                  </a:cubicBezTo>
                  <a:cubicBezTo>
                    <a:pt x="724" y="1205"/>
                    <a:pt x="650" y="1187"/>
                    <a:pt x="574" y="1158"/>
                  </a:cubicBezTo>
                  <a:cubicBezTo>
                    <a:pt x="498" y="1129"/>
                    <a:pt x="432" y="1090"/>
                    <a:pt x="377" y="1041"/>
                  </a:cubicBezTo>
                  <a:cubicBezTo>
                    <a:pt x="306" y="1124"/>
                    <a:pt x="220" y="1197"/>
                    <a:pt x="120" y="1259"/>
                  </a:cubicBezTo>
                  <a:cubicBezTo>
                    <a:pt x="68" y="1190"/>
                    <a:pt x="30" y="1143"/>
                    <a:pt x="5" y="1119"/>
                  </a:cubicBezTo>
                  <a:cubicBezTo>
                    <a:pt x="110" y="1060"/>
                    <a:pt x="197" y="990"/>
                    <a:pt x="266" y="910"/>
                  </a:cubicBezTo>
                  <a:cubicBezTo>
                    <a:pt x="227" y="848"/>
                    <a:pt x="192" y="771"/>
                    <a:pt x="163" y="681"/>
                  </a:cubicBezTo>
                  <a:cubicBezTo>
                    <a:pt x="139" y="729"/>
                    <a:pt x="113" y="774"/>
                    <a:pt x="87" y="816"/>
                  </a:cubicBezTo>
                  <a:cubicBezTo>
                    <a:pt x="61" y="749"/>
                    <a:pt x="32" y="685"/>
                    <a:pt x="0" y="625"/>
                  </a:cubicBezTo>
                  <a:cubicBezTo>
                    <a:pt x="91" y="473"/>
                    <a:pt x="161" y="265"/>
                    <a:pt x="208" y="0"/>
                  </a:cubicBezTo>
                  <a:close/>
                  <a:moveTo>
                    <a:pt x="363" y="773"/>
                  </a:moveTo>
                  <a:cubicBezTo>
                    <a:pt x="427" y="657"/>
                    <a:pt x="463" y="525"/>
                    <a:pt x="471" y="377"/>
                  </a:cubicBezTo>
                  <a:lnTo>
                    <a:pt x="283" y="377"/>
                  </a:lnTo>
                  <a:cubicBezTo>
                    <a:pt x="275" y="403"/>
                    <a:pt x="267" y="429"/>
                    <a:pt x="258" y="454"/>
                  </a:cubicBezTo>
                  <a:cubicBezTo>
                    <a:pt x="282" y="584"/>
                    <a:pt x="317" y="690"/>
                    <a:pt x="363" y="773"/>
                  </a:cubicBezTo>
                  <a:close/>
                  <a:moveTo>
                    <a:pt x="739" y="13"/>
                  </a:moveTo>
                  <a:lnTo>
                    <a:pt x="911" y="13"/>
                  </a:lnTo>
                  <a:lnTo>
                    <a:pt x="911" y="1008"/>
                  </a:lnTo>
                  <a:lnTo>
                    <a:pt x="739" y="1008"/>
                  </a:lnTo>
                  <a:lnTo>
                    <a:pt x="739" y="13"/>
                  </a:lnTo>
                  <a:close/>
                  <a:moveTo>
                    <a:pt x="1041" y="292"/>
                  </a:moveTo>
                  <a:cubicBezTo>
                    <a:pt x="1115" y="383"/>
                    <a:pt x="1191" y="484"/>
                    <a:pt x="1267" y="594"/>
                  </a:cubicBezTo>
                  <a:lnTo>
                    <a:pt x="1119" y="697"/>
                  </a:lnTo>
                  <a:cubicBezTo>
                    <a:pt x="1059" y="593"/>
                    <a:pt x="990" y="487"/>
                    <a:pt x="912" y="378"/>
                  </a:cubicBezTo>
                  <a:lnTo>
                    <a:pt x="1041" y="292"/>
                  </a:lnTo>
                  <a:close/>
                  <a:moveTo>
                    <a:pt x="1414" y="1185"/>
                  </a:moveTo>
                  <a:lnTo>
                    <a:pt x="1378" y="1005"/>
                  </a:lnTo>
                  <a:lnTo>
                    <a:pt x="1529" y="971"/>
                  </a:lnTo>
                  <a:lnTo>
                    <a:pt x="1529" y="660"/>
                  </a:lnTo>
                  <a:lnTo>
                    <a:pt x="1407" y="660"/>
                  </a:lnTo>
                  <a:lnTo>
                    <a:pt x="1407" y="503"/>
                  </a:lnTo>
                  <a:lnTo>
                    <a:pt x="1529" y="503"/>
                  </a:lnTo>
                  <a:lnTo>
                    <a:pt x="1529" y="238"/>
                  </a:lnTo>
                  <a:lnTo>
                    <a:pt x="1402" y="238"/>
                  </a:lnTo>
                  <a:lnTo>
                    <a:pt x="1402" y="79"/>
                  </a:lnTo>
                  <a:lnTo>
                    <a:pt x="1817" y="79"/>
                  </a:lnTo>
                  <a:lnTo>
                    <a:pt x="1817" y="238"/>
                  </a:lnTo>
                  <a:lnTo>
                    <a:pt x="1690" y="238"/>
                  </a:lnTo>
                  <a:lnTo>
                    <a:pt x="1690" y="503"/>
                  </a:lnTo>
                  <a:lnTo>
                    <a:pt x="1808" y="503"/>
                  </a:lnTo>
                  <a:lnTo>
                    <a:pt x="1808" y="660"/>
                  </a:lnTo>
                  <a:lnTo>
                    <a:pt x="1690" y="660"/>
                  </a:lnTo>
                  <a:lnTo>
                    <a:pt x="1690" y="930"/>
                  </a:lnTo>
                  <a:cubicBezTo>
                    <a:pt x="1735" y="918"/>
                    <a:pt x="1779" y="905"/>
                    <a:pt x="1822" y="893"/>
                  </a:cubicBezTo>
                  <a:cubicBezTo>
                    <a:pt x="1818" y="952"/>
                    <a:pt x="1818" y="1010"/>
                    <a:pt x="1821" y="1066"/>
                  </a:cubicBezTo>
                  <a:lnTo>
                    <a:pt x="2134" y="1066"/>
                  </a:lnTo>
                  <a:lnTo>
                    <a:pt x="2134" y="956"/>
                  </a:lnTo>
                  <a:lnTo>
                    <a:pt x="1846" y="956"/>
                  </a:lnTo>
                  <a:lnTo>
                    <a:pt x="1846" y="812"/>
                  </a:lnTo>
                  <a:lnTo>
                    <a:pt x="2134" y="812"/>
                  </a:lnTo>
                  <a:lnTo>
                    <a:pt x="2134" y="721"/>
                  </a:lnTo>
                  <a:lnTo>
                    <a:pt x="1852" y="721"/>
                  </a:lnTo>
                  <a:lnTo>
                    <a:pt x="1852" y="65"/>
                  </a:lnTo>
                  <a:lnTo>
                    <a:pt x="2578" y="65"/>
                  </a:lnTo>
                  <a:lnTo>
                    <a:pt x="2578" y="721"/>
                  </a:lnTo>
                  <a:lnTo>
                    <a:pt x="2296" y="721"/>
                  </a:lnTo>
                  <a:lnTo>
                    <a:pt x="2296" y="812"/>
                  </a:lnTo>
                  <a:lnTo>
                    <a:pt x="2584" y="812"/>
                  </a:lnTo>
                  <a:lnTo>
                    <a:pt x="2584" y="956"/>
                  </a:lnTo>
                  <a:lnTo>
                    <a:pt x="2296" y="956"/>
                  </a:lnTo>
                  <a:lnTo>
                    <a:pt x="2296" y="1066"/>
                  </a:lnTo>
                  <a:lnTo>
                    <a:pt x="2640" y="1066"/>
                  </a:lnTo>
                  <a:lnTo>
                    <a:pt x="2640" y="1210"/>
                  </a:lnTo>
                  <a:lnTo>
                    <a:pt x="1773" y="1210"/>
                  </a:lnTo>
                  <a:lnTo>
                    <a:pt x="1773" y="1077"/>
                  </a:lnTo>
                  <a:cubicBezTo>
                    <a:pt x="1661" y="1107"/>
                    <a:pt x="1542" y="1143"/>
                    <a:pt x="1414" y="1185"/>
                  </a:cubicBezTo>
                  <a:close/>
                  <a:moveTo>
                    <a:pt x="2420" y="206"/>
                  </a:moveTo>
                  <a:lnTo>
                    <a:pt x="2296" y="206"/>
                  </a:lnTo>
                  <a:lnTo>
                    <a:pt x="2296" y="327"/>
                  </a:lnTo>
                  <a:lnTo>
                    <a:pt x="2420" y="327"/>
                  </a:lnTo>
                  <a:lnTo>
                    <a:pt x="2420" y="206"/>
                  </a:lnTo>
                  <a:close/>
                  <a:moveTo>
                    <a:pt x="2010" y="327"/>
                  </a:moveTo>
                  <a:lnTo>
                    <a:pt x="2134" y="327"/>
                  </a:lnTo>
                  <a:lnTo>
                    <a:pt x="2134" y="206"/>
                  </a:lnTo>
                  <a:lnTo>
                    <a:pt x="2010" y="206"/>
                  </a:lnTo>
                  <a:lnTo>
                    <a:pt x="2010" y="327"/>
                  </a:lnTo>
                  <a:close/>
                  <a:moveTo>
                    <a:pt x="2420" y="579"/>
                  </a:moveTo>
                  <a:lnTo>
                    <a:pt x="2420" y="458"/>
                  </a:lnTo>
                  <a:lnTo>
                    <a:pt x="2296" y="458"/>
                  </a:lnTo>
                  <a:lnTo>
                    <a:pt x="2296" y="579"/>
                  </a:lnTo>
                  <a:lnTo>
                    <a:pt x="2420" y="579"/>
                  </a:lnTo>
                  <a:close/>
                  <a:moveTo>
                    <a:pt x="2010" y="579"/>
                  </a:moveTo>
                  <a:lnTo>
                    <a:pt x="2134" y="579"/>
                  </a:lnTo>
                  <a:lnTo>
                    <a:pt x="2134" y="458"/>
                  </a:lnTo>
                  <a:lnTo>
                    <a:pt x="2010" y="458"/>
                  </a:lnTo>
                  <a:lnTo>
                    <a:pt x="2010" y="579"/>
                  </a:lnTo>
                  <a:close/>
                </a:path>
              </a:pathLst>
            </a:custGeom>
            <a:solidFill>
              <a:srgbClr val="DDD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grpSp>
      <p:sp>
        <p:nvSpPr>
          <p:cNvPr id="3" name="矩形 2"/>
          <p:cNvSpPr/>
          <p:nvPr/>
        </p:nvSpPr>
        <p:spPr>
          <a:xfrm>
            <a:off x="846156" y="2448182"/>
            <a:ext cx="5104765" cy="460375"/>
          </a:xfrm>
          <a:prstGeom prst="rect">
            <a:avLst/>
          </a:prstGeom>
        </p:spPr>
        <p:txBody>
          <a:bodyPr wrap="none">
            <a:spAutoFit/>
          </a:bodyPr>
          <a:lstStyle/>
          <a:p>
            <a:r>
              <a:rPr lang="en-US" altLang="zh-CN" sz="2400" dirty="0" smtClean="0">
                <a:latin typeface="黑体" charset="0"/>
                <a:ea typeface="黑体" charset="0"/>
              </a:rPr>
              <a:t>Statistical Analysis and Modeling</a:t>
            </a:r>
            <a:endParaRPr lang="en-US" altLang="zh-CN" sz="2400" dirty="0" smtClean="0">
              <a:latin typeface="黑体" charset="0"/>
              <a:ea typeface="黑体" charset="0"/>
            </a:endParaRPr>
          </a:p>
        </p:txBody>
      </p:sp>
      <p:sp>
        <p:nvSpPr>
          <p:cNvPr id="4" name="文本框 3"/>
          <p:cNvSpPr txBox="1"/>
          <p:nvPr/>
        </p:nvSpPr>
        <p:spPr>
          <a:xfrm>
            <a:off x="1035685" y="3692525"/>
            <a:ext cx="3949700" cy="1476375"/>
          </a:xfrm>
          <a:prstGeom prst="rect">
            <a:avLst/>
          </a:prstGeom>
          <a:noFill/>
        </p:spPr>
        <p:txBody>
          <a:bodyPr wrap="square" rtlCol="0">
            <a:spAutoFit/>
          </a:bodyPr>
          <a:p>
            <a:r>
              <a:rPr lang="zh-CN" altLang="en-US"/>
              <a:t>小组成员</a:t>
            </a:r>
            <a:endParaRPr lang="zh-CN" altLang="en-US"/>
          </a:p>
          <a:p>
            <a:r>
              <a:rPr lang="en-US" altLang="zh-CN"/>
              <a:t>2051498 </a:t>
            </a:r>
            <a:r>
              <a:rPr lang="zh-CN" altLang="en-US"/>
              <a:t>储岱泽</a:t>
            </a:r>
            <a:endParaRPr lang="zh-CN" altLang="en-US"/>
          </a:p>
          <a:p>
            <a:r>
              <a:rPr lang="en-US" altLang="zh-CN"/>
              <a:t>2051828 </a:t>
            </a:r>
            <a:r>
              <a:rPr lang="zh-CN" altLang="en-US"/>
              <a:t>莫益萌</a:t>
            </a:r>
            <a:endParaRPr lang="zh-CN" altLang="en-US"/>
          </a:p>
          <a:p>
            <a:r>
              <a:rPr lang="en-US" altLang="zh-CN"/>
              <a:t>2152190 </a:t>
            </a:r>
            <a:r>
              <a:rPr lang="zh-CN" altLang="en-US"/>
              <a:t>李凌朗</a:t>
            </a:r>
            <a:endParaRPr lang="zh-CN" altLang="en-US"/>
          </a:p>
          <a:p>
            <a:r>
              <a:rPr lang="en-US" altLang="zh-CN"/>
              <a:t>2152208 </a:t>
            </a:r>
            <a:r>
              <a:rPr lang="zh-CN" altLang="en-US"/>
              <a:t>袁泓</a:t>
            </a:r>
            <a:r>
              <a:rPr lang="zh-CN" altLang="en-US"/>
              <a:t>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文本框 37"/>
          <p:cNvSpPr txBox="1"/>
          <p:nvPr/>
        </p:nvSpPr>
        <p:spPr>
          <a:xfrm>
            <a:off x="748258" y="1029825"/>
            <a:ext cx="2729897"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二、失业率模型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16" name="图片 15"/>
          <p:cNvPicPr>
            <a:picLocks noChangeAspect="1"/>
          </p:cNvPicPr>
          <p:nvPr/>
        </p:nvPicPr>
        <p:blipFill rotWithShape="1">
          <a:blip r:embed="rId1"/>
          <a:srcRect t="8416" r="1067"/>
          <a:stretch>
            <a:fillRect/>
          </a:stretch>
        </p:blipFill>
        <p:spPr>
          <a:xfrm>
            <a:off x="2260846" y="1718899"/>
            <a:ext cx="6090083" cy="1815293"/>
          </a:xfrm>
          <a:prstGeom prst="rect">
            <a:avLst/>
          </a:prstGeom>
        </p:spPr>
      </p:pic>
      <p:pic>
        <p:nvPicPr>
          <p:cNvPr id="18" name="图片 17"/>
          <p:cNvPicPr>
            <a:picLocks noChangeAspect="1"/>
          </p:cNvPicPr>
          <p:nvPr/>
        </p:nvPicPr>
        <p:blipFill>
          <a:blip r:embed="rId2"/>
          <a:stretch>
            <a:fillRect/>
          </a:stretch>
        </p:blipFill>
        <p:spPr>
          <a:xfrm>
            <a:off x="1536845" y="4820746"/>
            <a:ext cx="1448002" cy="333422"/>
          </a:xfrm>
          <a:prstGeom prst="rect">
            <a:avLst/>
          </a:prstGeom>
        </p:spPr>
      </p:pic>
      <p:pic>
        <p:nvPicPr>
          <p:cNvPr id="21" name="图片 20"/>
          <p:cNvPicPr>
            <a:picLocks noChangeAspect="1"/>
          </p:cNvPicPr>
          <p:nvPr/>
        </p:nvPicPr>
        <p:blipFill rotWithShape="1">
          <a:blip r:embed="rId3"/>
          <a:srcRect l="-213" t="3892" r="213"/>
          <a:stretch>
            <a:fillRect/>
          </a:stretch>
        </p:blipFill>
        <p:spPr>
          <a:xfrm>
            <a:off x="5305887" y="3912542"/>
            <a:ext cx="5986223" cy="2713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教育数据分析：教育改进建议</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4" name="文本框 37"/>
          <p:cNvSpPr txBox="1"/>
          <p:nvPr/>
        </p:nvSpPr>
        <p:spPr>
          <a:xfrm>
            <a:off x="884757" y="1311264"/>
            <a:ext cx="7824237"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一、不同国家和地区之间的教育水平差距仍较大，许多国家教育水平依旧处于较低状态，需要增加教育投入。</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sp>
        <p:nvSpPr>
          <p:cNvPr id="10" name="文本框 37"/>
          <p:cNvSpPr txBox="1"/>
          <p:nvPr/>
        </p:nvSpPr>
        <p:spPr>
          <a:xfrm>
            <a:off x="884757" y="3056306"/>
            <a:ext cx="6412687"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二、一些国家男女性之间的受教育率仍存在较大差异，教育公平仍有欠缺。</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sp>
        <p:nvSpPr>
          <p:cNvPr id="11" name="文本框 37"/>
          <p:cNvSpPr txBox="1"/>
          <p:nvPr/>
        </p:nvSpPr>
        <p:spPr>
          <a:xfrm>
            <a:off x="860479" y="5065953"/>
            <a:ext cx="7637806"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三、基础教育直接影响高等教育以及失业率。需要加大投入，确保基础教育完成率，尽可能减少辍学人数。</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pic>
        <p:nvPicPr>
          <p:cNvPr id="15" name="图片 14"/>
          <p:cNvPicPr>
            <a:picLocks noChangeAspect="1"/>
          </p:cNvPicPr>
          <p:nvPr/>
        </p:nvPicPr>
        <p:blipFill>
          <a:blip r:embed="rId1"/>
          <a:stretch>
            <a:fillRect/>
          </a:stretch>
        </p:blipFill>
        <p:spPr>
          <a:xfrm>
            <a:off x="7793753" y="2201128"/>
            <a:ext cx="4111203" cy="27203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595387" y="3184925"/>
            <a:ext cx="3235960" cy="1014730"/>
          </a:xfrm>
          <a:prstGeom prst="rect">
            <a:avLst/>
          </a:prstGeom>
        </p:spPr>
        <p:txBody>
          <a:bodyPr wrap="none">
            <a:spAutoFit/>
          </a:bodyPr>
          <a:lstStyle/>
          <a:p>
            <a:pPr marL="0" lvl="1" algn="ctr"/>
            <a:r>
              <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rPr>
              <a:t>分类模型</a:t>
            </a:r>
            <a:endPar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02</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2835187" y="4272313"/>
            <a:ext cx="6354137" cy="771525"/>
          </a:xfrm>
          <a:prstGeom prst="ellipse">
            <a:avLst/>
          </a:prstGeom>
        </p:spPr>
        <p:txBody>
          <a:bodyPr vert="horz" lIns="91440" tIns="45720" rIns="91440" bIns="45720" rtlCol="0" anchor="t">
            <a:normAutofit/>
          </a:bodyPr>
          <a:lstStyle/>
          <a:p>
            <a:pPr algn="ctr"/>
            <a:r>
              <a:rPr lang="en-US" altLang="zh-CN" sz="2400" dirty="0">
                <a:latin typeface="汉仪雅酷黑 75W" panose="020B0804020202020204" charset="-122"/>
                <a:ea typeface="汉仪雅酷黑 75W" panose="020B0804020202020204" charset="-122"/>
                <a:sym typeface="Arial" panose="020B0604020202090204" pitchFamily="34" charset="0"/>
              </a:rPr>
              <a:t>Classification model</a:t>
            </a:r>
            <a:endParaRPr lang="en-US" altLang="zh-CN" sz="2400" dirty="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1" name="矩形 6"/>
          <p:cNvSpPr>
            <a:spLocks noChangeArrowheads="1"/>
          </p:cNvSpPr>
          <p:nvPr/>
        </p:nvSpPr>
        <p:spPr bwMode="auto">
          <a:xfrm>
            <a:off x="5826275" y="2996664"/>
            <a:ext cx="4620745" cy="335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泰坦尼克号的沉没是世界上最严重的海难事故之一，造成了大量的人员伤亡。这是一艘号称当时世界上最大的邮轮，船上的人年龄各异，背景不同，有贵族豪门，也有平民旅人，邮轮撞击冰山后，船上的人马上采取措施安排救生艇转移人员，从本次海难中存活下来的，也就是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而这也引出了我们今天的主题：通过挖掘数据中的关键信息来预测一下哪些人可能成为幸存者。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l="1919" r="1919"/>
          <a:stretch>
            <a:fillRect/>
          </a:stretch>
        </p:blipFill>
        <p:spPr>
          <a:xfrm>
            <a:off x="1660960" y="1785144"/>
            <a:ext cx="3411737" cy="4320540"/>
          </a:xfrm>
          <a:prstGeom prst="rect">
            <a:avLst/>
          </a:prstGeom>
        </p:spPr>
      </p:pic>
      <p:sp>
        <p:nvSpPr>
          <p:cNvPr id="3" name="矩形 2"/>
          <p:cNvSpPr/>
          <p:nvPr/>
        </p:nvSpPr>
        <p:spPr>
          <a:xfrm>
            <a:off x="5826275" y="1785144"/>
            <a:ext cx="4620745" cy="932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泰坦尼克号幸存者预测</a:t>
            </a:r>
            <a:endPar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文本框 9"/>
          <p:cNvSpPr txBox="1"/>
          <p:nvPr/>
        </p:nvSpPr>
        <p:spPr>
          <a:xfrm>
            <a:off x="1303967" y="282546"/>
            <a:ext cx="1922937" cy="369332"/>
          </a:xfrm>
          <a:prstGeom prst="rect">
            <a:avLst/>
          </a:prstGeom>
          <a:noFill/>
        </p:spPr>
        <p:txBody>
          <a:bodyPr wrap="square" rtlCol="0">
            <a:spAutoFit/>
          </a:bodyPr>
          <a:lstStyle/>
          <a:p>
            <a:r>
              <a:rPr lang="zh-CN" altLang="en-US" dirty="0"/>
              <a:t>项目背景</a:t>
            </a:r>
            <a:endParaRPr lang="zh-CN" altLang="en-US" dirty="0"/>
          </a:p>
        </p:txBody>
      </p:sp>
      <p:sp>
        <p:nvSpPr>
          <p:cNvPr id="15" name="文本框 14"/>
          <p:cNvSpPr txBox="1"/>
          <p:nvPr/>
        </p:nvSpPr>
        <p:spPr>
          <a:xfrm>
            <a:off x="4173063" y="296449"/>
            <a:ext cx="1922937" cy="369332"/>
          </a:xfrm>
          <a:prstGeom prst="rect">
            <a:avLst/>
          </a:prstGeom>
          <a:noFill/>
        </p:spPr>
        <p:txBody>
          <a:bodyPr wrap="square" rtlCol="0">
            <a:spAutoFit/>
          </a:bodyPr>
          <a:lstStyle/>
          <a:p>
            <a:r>
              <a:rPr lang="en-US" altLang="zh-CN" dirty="0"/>
              <a:t>Background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9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60809" y="1037968"/>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数据预处理</a:t>
            </a:r>
            <a:endPar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9"/>
          <p:cNvSpPr>
            <a:spLocks noChangeArrowheads="1"/>
          </p:cNvSpPr>
          <p:nvPr/>
        </p:nvSpPr>
        <p:spPr bwMode="auto">
          <a:xfrm>
            <a:off x="3081130" y="4304940"/>
            <a:ext cx="5576256"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可以看出</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变量有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177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个缺失值；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Cabin</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687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Embarked</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3" name="矩形 2"/>
          <p:cNvSpPr/>
          <p:nvPr/>
        </p:nvSpPr>
        <p:spPr>
          <a:xfrm>
            <a:off x="3746718" y="2130763"/>
            <a:ext cx="3877985" cy="461665"/>
          </a:xfrm>
          <a:prstGeom prst="rect">
            <a:avLst/>
          </a:prstGeom>
        </p:spPr>
        <p:txBody>
          <a:bodyPr wrap="none">
            <a:spAutoFit/>
          </a:bodyPr>
          <a:lstStyle/>
          <a:p>
            <a:r>
              <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查找数据中的缺失值和空值</a:t>
            </a:r>
            <a:endPar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4" name="文本框 3"/>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13" name="图片 12"/>
          <p:cNvPicPr>
            <a:picLocks noChangeAspect="1"/>
          </p:cNvPicPr>
          <p:nvPr/>
        </p:nvPicPr>
        <p:blipFill>
          <a:blip r:embed="rId1"/>
          <a:stretch>
            <a:fillRect/>
          </a:stretch>
        </p:blipFill>
        <p:spPr>
          <a:xfrm>
            <a:off x="1219615" y="2706027"/>
            <a:ext cx="10124661" cy="1485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5" name="Docer Falling Dust PPT demo"/>
          <p:cNvSpPr/>
          <p:nvPr/>
        </p:nvSpPr>
        <p:spPr>
          <a:xfrm>
            <a:off x="397565" y="1827229"/>
            <a:ext cx="3069965" cy="915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Embarked</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6" name="Docer Falling Dust PPT demo"/>
          <p:cNvSpPr/>
          <p:nvPr/>
        </p:nvSpPr>
        <p:spPr>
          <a:xfrm>
            <a:off x="397565" y="3310922"/>
            <a:ext cx="3069965" cy="915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Cabin</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7" name="Docer Falling Dust PPT demo"/>
          <p:cNvSpPr/>
          <p:nvPr/>
        </p:nvSpPr>
        <p:spPr>
          <a:xfrm>
            <a:off x="397565" y="4794616"/>
            <a:ext cx="3069965" cy="91597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Age</a:t>
            </a:r>
            <a:r>
              <a:rPr lang="zh-CN" altLang="en-US" sz="2400" dirty="0">
                <a:solidFill>
                  <a:schemeClr val="bg1"/>
                </a:solidFill>
                <a:latin typeface="黑体" panose="02010609060101010101" pitchFamily="49" charset="-122"/>
                <a:ea typeface="黑体" panose="02010609060101010101" pitchFamily="49" charset="-122"/>
              </a:rPr>
              <a:t>缺失值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8" name="矩形 9"/>
          <p:cNvSpPr>
            <a:spLocks noChangeArrowheads="1"/>
          </p:cNvSpPr>
          <p:nvPr/>
        </p:nvSpPr>
        <p:spPr bwMode="auto">
          <a:xfrm>
            <a:off x="3693601" y="1840877"/>
            <a:ext cx="71069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根据客舱等级与费用推测两个乘客的进港口</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a:p>
            <a:pPr marL="0" indent="0" eaLnBrk="1" hangingPunct="1"/>
            <a:r>
              <a:rPr lang="zh-CN" altLang="en-US" dirty="0">
                <a:solidFill>
                  <a:srgbClr val="404040"/>
                </a:solidFill>
                <a:latin typeface="黑体" panose="02010609060101010101" pitchFamily="49" charset="-122"/>
                <a:ea typeface="黑体" panose="02010609060101010101" pitchFamily="49" charset="-122"/>
              </a:rPr>
              <a:t>发现</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为空值的乘客，都是乘坐一等舱，费用为</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a:t>
            </a:r>
            <a:r>
              <a:rPr lang="en-US" altLang="zh-CN" dirty="0">
                <a:solidFill>
                  <a:srgbClr val="404040"/>
                </a:solidFill>
                <a:latin typeface="黑体" panose="02010609060101010101" pitchFamily="49" charset="-122"/>
                <a:ea typeface="黑体" panose="02010609060101010101" pitchFamily="49" charset="-122"/>
              </a:rPr>
              <a:t>,</a:t>
            </a:r>
            <a:r>
              <a:rPr lang="zh-CN" altLang="en-US" dirty="0">
                <a:solidFill>
                  <a:srgbClr val="404040"/>
                </a:solidFill>
                <a:latin typeface="黑体" panose="02010609060101010101" pitchFamily="49" charset="-122"/>
                <a:ea typeface="黑体" panose="02010609060101010101" pitchFamily="49" charset="-122"/>
              </a:rPr>
              <a:t>从</a:t>
            </a:r>
            <a:r>
              <a:rPr lang="en-US" altLang="zh-CN" dirty="0">
                <a:solidFill>
                  <a:srgbClr val="404040"/>
                </a:solidFill>
                <a:latin typeface="黑体" panose="02010609060101010101" pitchFamily="49" charset="-122"/>
                <a:ea typeface="黑体" panose="02010609060101010101" pitchFamily="49" charset="-122"/>
              </a:rPr>
              <a:t>C</a:t>
            </a:r>
            <a:r>
              <a:rPr lang="zh-CN" altLang="en-US" dirty="0">
                <a:solidFill>
                  <a:srgbClr val="404040"/>
                </a:solidFill>
                <a:latin typeface="黑体" panose="02010609060101010101" pitchFamily="49" charset="-122"/>
                <a:ea typeface="黑体" panose="02010609060101010101" pitchFamily="49" charset="-122"/>
              </a:rPr>
              <a:t>进港口的费用与</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美元接近，所以，将两个</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缺失值赋值为</a:t>
            </a:r>
            <a:r>
              <a:rPr lang="en-US" altLang="zh-CN" dirty="0">
                <a:solidFill>
                  <a:srgbClr val="404040"/>
                </a:solidFill>
                <a:latin typeface="黑体" panose="02010609060101010101" pitchFamily="49" charset="-122"/>
                <a:ea typeface="黑体" panose="02010609060101010101" pitchFamily="49" charset="-122"/>
              </a:rPr>
              <a:t>C</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9" name="矩形 20"/>
          <p:cNvSpPr>
            <a:spLocks noChangeArrowheads="1"/>
          </p:cNvSpPr>
          <p:nvPr/>
        </p:nvSpPr>
        <p:spPr bwMode="auto">
          <a:xfrm>
            <a:off x="3653882" y="3363435"/>
            <a:ext cx="72097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由于总共</a:t>
            </a:r>
            <a:r>
              <a:rPr lang="en-US" altLang="zh-CN" dirty="0">
                <a:solidFill>
                  <a:srgbClr val="404040"/>
                </a:solidFill>
                <a:latin typeface="黑体" panose="02010609060101010101" pitchFamily="49" charset="-122"/>
                <a:ea typeface="黑体" panose="02010609060101010101" pitchFamily="49" charset="-122"/>
              </a:rPr>
              <a:t>891</a:t>
            </a:r>
            <a:r>
              <a:rPr lang="zh-CN" altLang="en-US" dirty="0">
                <a:solidFill>
                  <a:srgbClr val="404040"/>
                </a:solidFill>
                <a:latin typeface="黑体" panose="02010609060101010101" pitchFamily="49" charset="-122"/>
                <a:ea typeface="黑体" panose="02010609060101010101" pitchFamily="49" charset="-122"/>
              </a:rPr>
              <a:t>条数据，</a:t>
            </a:r>
            <a:r>
              <a:rPr lang="en-US" altLang="zh-CN" dirty="0">
                <a:solidFill>
                  <a:srgbClr val="404040"/>
                </a:solidFill>
                <a:latin typeface="黑体" panose="02010609060101010101" pitchFamily="49" charset="-122"/>
                <a:ea typeface="黑体" panose="02010609060101010101" pitchFamily="49" charset="-122"/>
              </a:rPr>
              <a:t>Cabin</a:t>
            </a:r>
            <a:r>
              <a:rPr lang="zh-CN" altLang="en-US" dirty="0">
                <a:solidFill>
                  <a:srgbClr val="404040"/>
                </a:solidFill>
                <a:latin typeface="黑体" panose="02010609060101010101" pitchFamily="49" charset="-122"/>
                <a:ea typeface="黑体" panose="02010609060101010101" pitchFamily="49" charset="-122"/>
              </a:rPr>
              <a:t>存在</a:t>
            </a:r>
            <a:r>
              <a:rPr lang="en-US" altLang="zh-CN" dirty="0">
                <a:solidFill>
                  <a:srgbClr val="404040"/>
                </a:solidFill>
                <a:latin typeface="黑体" panose="02010609060101010101" pitchFamily="49" charset="-122"/>
                <a:ea typeface="黑体" panose="02010609060101010101" pitchFamily="49" charset="-122"/>
              </a:rPr>
              <a:t>687</a:t>
            </a:r>
            <a:r>
              <a:rPr lang="zh-CN" altLang="en-US" dirty="0">
                <a:solidFill>
                  <a:srgbClr val="404040"/>
                </a:solidFill>
                <a:latin typeface="黑体" panose="02010609060101010101" pitchFamily="49" charset="-122"/>
                <a:ea typeface="黑体" panose="02010609060101010101" pitchFamily="49" charset="-122"/>
              </a:rPr>
              <a:t>条空值，无法代表整体数据，所以直接把该变量剔除。</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30" name="矩形 25"/>
          <p:cNvSpPr>
            <a:spLocks noChangeArrowheads="1"/>
          </p:cNvSpPr>
          <p:nvPr/>
        </p:nvSpPr>
        <p:spPr bwMode="auto">
          <a:xfrm>
            <a:off x="3602029" y="4778611"/>
            <a:ext cx="51224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由于缺失值个数较多，运用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包，先利用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函数建模，再利用</a:t>
            </a:r>
            <a:r>
              <a:rPr lang="en-US" altLang="zh-CN" dirty="0">
                <a:solidFill>
                  <a:srgbClr val="404040"/>
                </a:solidFill>
                <a:latin typeface="黑体" panose="02010609060101010101" pitchFamily="49" charset="-122"/>
                <a:ea typeface="黑体" panose="02010609060101010101" pitchFamily="49" charset="-122"/>
              </a:rPr>
              <a:t>complete()</a:t>
            </a:r>
            <a:r>
              <a:rPr lang="zh-CN" altLang="en-US" dirty="0">
                <a:solidFill>
                  <a:srgbClr val="404040"/>
                </a:solidFill>
                <a:latin typeface="黑体" panose="02010609060101010101" pitchFamily="49" charset="-122"/>
                <a:ea typeface="黑体" panose="02010609060101010101" pitchFamily="49" charset="-122"/>
              </a:rPr>
              <a:t>函数生成完整的数据。</a:t>
            </a:r>
            <a:r>
              <a:rPr lang="en-US" altLang="zh-CN" dirty="0" err="1">
                <a:solidFill>
                  <a:srgbClr val="404040"/>
                </a:solidFill>
                <a:latin typeface="黑体" panose="02010609060101010101" pitchFamily="49" charset="-122"/>
                <a:ea typeface="黑体" panose="02010609060101010101" pitchFamily="49" charset="-122"/>
              </a:rPr>
              <a:t>原先的Age和填补过后的Age的密度分布图没有多大差异，所以该填补缺失值是成功的</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 name="文本框 1"/>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3" name="文本框 2"/>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9" name="图片 8"/>
          <p:cNvPicPr>
            <a:picLocks noChangeAspect="1"/>
          </p:cNvPicPr>
          <p:nvPr/>
        </p:nvPicPr>
        <p:blipFill>
          <a:blip r:embed="rId1"/>
          <a:stretch>
            <a:fillRect/>
          </a:stretch>
        </p:blipFill>
        <p:spPr>
          <a:xfrm>
            <a:off x="3791950" y="1224900"/>
            <a:ext cx="4368267" cy="567013"/>
          </a:xfrm>
          <a:prstGeom prst="rect">
            <a:avLst/>
          </a:prstGeom>
        </p:spPr>
      </p:pic>
      <p:pic>
        <p:nvPicPr>
          <p:cNvPr id="11" name="图片 10"/>
          <p:cNvPicPr>
            <a:picLocks noChangeAspect="1"/>
          </p:cNvPicPr>
          <p:nvPr/>
        </p:nvPicPr>
        <p:blipFill>
          <a:blip r:embed="rId2"/>
          <a:stretch>
            <a:fillRect/>
          </a:stretch>
        </p:blipFill>
        <p:spPr>
          <a:xfrm>
            <a:off x="8910003" y="963800"/>
            <a:ext cx="978175" cy="1089212"/>
          </a:xfrm>
          <a:prstGeom prst="rect">
            <a:avLst/>
          </a:prstGeom>
        </p:spPr>
      </p:pic>
      <p:pic>
        <p:nvPicPr>
          <p:cNvPr id="12" name="Picture"/>
          <p:cNvPicPr/>
          <p:nvPr/>
        </p:nvPicPr>
        <p:blipFill>
          <a:blip r:embed="rId3"/>
          <a:stretch>
            <a:fillRect/>
          </a:stretch>
        </p:blipFill>
        <p:spPr bwMode="auto">
          <a:xfrm>
            <a:off x="8910003" y="4538243"/>
            <a:ext cx="3281997" cy="2319757"/>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Pclass</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153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通过图可以发现，虽然每个舱位等级存活的人数都在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100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人左右，但是在生存率上一等舱的乘客为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62.96%</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，二等舱的乘客</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47.28%</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，而三等舱的生存率只有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24.24%</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。所以，可以发现舱位等级越高，生存率越高。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18" name="Picture"/>
          <p:cNvPicPr/>
          <p:nvPr/>
        </p:nvPicPr>
        <p:blipFill>
          <a:blip r:embed="rId1"/>
          <a:stretch>
            <a:fillRect/>
          </a:stretch>
        </p:blipFill>
        <p:spPr bwMode="auto">
          <a:xfrm>
            <a:off x="181968" y="2105435"/>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Name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774716" y="3828942"/>
            <a:ext cx="6153273"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通过图可以发现，可以发现</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Name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中</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Miss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的幸存率更高，而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头衔的生存率更低只有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15.67%</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Master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rare_title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生存率在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左右</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155091" y="2145799"/>
            <a:ext cx="4619625" cy="3695700"/>
          </a:xfrm>
          <a:prstGeom prst="rect">
            <a:avLst/>
          </a:prstGeom>
          <a:noFill/>
          <a:ln w="9525">
            <a:noFill/>
          </a:ln>
        </p:spPr>
      </p:pic>
      <p:pic>
        <p:nvPicPr>
          <p:cNvPr id="5" name="图片 4"/>
          <p:cNvPicPr>
            <a:picLocks noChangeAspect="1"/>
          </p:cNvPicPr>
          <p:nvPr/>
        </p:nvPicPr>
        <p:blipFill>
          <a:blip r:embed="rId2"/>
          <a:stretch>
            <a:fillRect/>
          </a:stretch>
        </p:blipFill>
        <p:spPr>
          <a:xfrm>
            <a:off x="4774717" y="2875243"/>
            <a:ext cx="6611273" cy="866896"/>
          </a:xfrm>
          <a:prstGeom prst="rect">
            <a:avLst/>
          </a:prstGeom>
        </p:spPr>
      </p:pic>
      <p:sp>
        <p:nvSpPr>
          <p:cNvPr id="9" name="矩形 9"/>
          <p:cNvSpPr>
            <a:spLocks noChangeArrowheads="1"/>
          </p:cNvSpPr>
          <p:nvPr/>
        </p:nvSpPr>
        <p:spPr bwMode="auto">
          <a:xfrm>
            <a:off x="4774715" y="2367130"/>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Name</a:t>
            </a:r>
            <a:r>
              <a:rPr lang="zh-CN" altLang="en-US" sz="1600" dirty="0">
                <a:solidFill>
                  <a:srgbClr val="404040"/>
                </a:solidFill>
                <a:latin typeface="黑体" panose="02010609060101010101" pitchFamily="49" charset="-122"/>
                <a:ea typeface="黑体" panose="02010609060101010101" pitchFamily="49" charset="-122"/>
              </a:rPr>
              <a:t>中含有</a:t>
            </a:r>
            <a:r>
              <a:rPr lang="en-US" altLang="zh-CN" sz="1600" dirty="0" err="1">
                <a:solidFill>
                  <a:srgbClr val="404040"/>
                </a:solidFill>
                <a:latin typeface="黑体" panose="02010609060101010101" pitchFamily="49" charset="-122"/>
                <a:ea typeface="黑体" panose="02010609060101010101" pitchFamily="49" charset="-122"/>
              </a:rPr>
              <a:t>Mrs</a:t>
            </a:r>
            <a:r>
              <a:rPr lang="zh-CN" altLang="en-US" sz="1600" dirty="0">
                <a:solidFill>
                  <a:srgbClr val="404040"/>
                </a:solidFill>
                <a:latin typeface="黑体" panose="02010609060101010101" pitchFamily="49" charset="-122"/>
                <a:ea typeface="黑体" panose="02010609060101010101" pitchFamily="49" charset="-122"/>
              </a:rPr>
              <a:t>，</a:t>
            </a:r>
            <a:r>
              <a:rPr lang="en-US" altLang="zh-CN" sz="1600" dirty="0">
                <a:solidFill>
                  <a:srgbClr val="404040"/>
                </a:solidFill>
                <a:latin typeface="黑体" panose="02010609060101010101" pitchFamily="49" charset="-122"/>
                <a:ea typeface="黑体" panose="02010609060101010101" pitchFamily="49" charset="-122"/>
              </a:rPr>
              <a:t>Miss</a:t>
            </a:r>
            <a:r>
              <a:rPr lang="zh-CN" altLang="en-US" sz="1600" dirty="0">
                <a:solidFill>
                  <a:srgbClr val="404040"/>
                </a:solidFill>
                <a:latin typeface="黑体" panose="02010609060101010101" pitchFamily="49" charset="-122"/>
                <a:ea typeface="黑体" panose="02010609060101010101" pitchFamily="49" charset="-122"/>
              </a:rPr>
              <a:t>等称呼，可以作为头衔</a:t>
            </a:r>
            <a:r>
              <a:rPr lang="en-US" altLang="zh-CN" sz="1600" dirty="0">
                <a:solidFill>
                  <a:srgbClr val="404040"/>
                </a:solidFill>
                <a:latin typeface="黑体" panose="02010609060101010101" pitchFamily="49" charset="-122"/>
                <a:ea typeface="黑体" panose="02010609060101010101" pitchFamily="49" charset="-122"/>
              </a:rPr>
              <a:t>Title</a:t>
            </a:r>
            <a:r>
              <a:rPr lang="zh-CN" altLang="en-US" sz="1600" dirty="0">
                <a:solidFill>
                  <a:srgbClr val="404040"/>
                </a:solidFill>
                <a:latin typeface="黑体" panose="02010609060101010101" pitchFamily="49" charset="-122"/>
                <a:ea typeface="黑体" panose="02010609060101010101" pitchFamily="49" charset="-122"/>
              </a:rPr>
              <a:t>标签对其讨论</a:t>
            </a:r>
            <a:endParaRPr lang="zh-CN" altLang="en-US" sz="1600" dirty="0">
              <a:solidFill>
                <a:srgbClr val="40404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112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Sex</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06425" y="3533630"/>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通过图可以发现，女性的生存率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74.20%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，而男性的生存率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18.89%.</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说明女性的存活率比男性高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0" y="2145799"/>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Age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353875" y="5596513"/>
            <a:ext cx="4522926"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观察折线图可以发现年龄对生存率有影响，未成年人的生存率高于成年人，为了验证可以划分为未成年人和成年人再画</a:t>
            </a:r>
            <a:r>
              <a:rPr lang="zh-CN" altLang="en-US" sz="1600" dirty="0">
                <a:solidFill>
                  <a:srgbClr val="404040"/>
                </a:solidFill>
                <a:latin typeface="黑体" panose="02010609060101010101" pitchFamily="49" charset="-122"/>
                <a:ea typeface="黑体" panose="02010609060101010101" pitchFamily="49" charset="-122"/>
              </a:rPr>
              <a:t>条形</a:t>
            </a:r>
            <a:r>
              <a:rPr lang="zh-CN" altLang="zh-CN" sz="1600" dirty="0">
                <a:solidFill>
                  <a:srgbClr val="404040"/>
                </a:solidFill>
                <a:latin typeface="黑体" panose="02010609060101010101" pitchFamily="49" charset="-122"/>
                <a:ea typeface="黑体" panose="02010609060101010101" pitchFamily="49" charset="-122"/>
              </a:rPr>
              <a:t>图进行比较</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353874" y="1920512"/>
            <a:ext cx="5424073" cy="3645401"/>
          </a:xfrm>
          <a:prstGeom prst="rect">
            <a:avLst/>
          </a:prstGeom>
          <a:noFill/>
          <a:ln w="9525">
            <a:noFill/>
          </a:ln>
        </p:spPr>
      </p:pic>
      <p:pic>
        <p:nvPicPr>
          <p:cNvPr id="4" name="Picture"/>
          <p:cNvPicPr/>
          <p:nvPr/>
        </p:nvPicPr>
        <p:blipFill>
          <a:blip r:embed="rId2"/>
          <a:stretch>
            <a:fillRect/>
          </a:stretch>
        </p:blipFill>
        <p:spPr bwMode="auto">
          <a:xfrm>
            <a:off x="6096000" y="1867379"/>
            <a:ext cx="4765793" cy="3782049"/>
          </a:xfrm>
          <a:prstGeom prst="rect">
            <a:avLst/>
          </a:prstGeom>
          <a:noFill/>
          <a:ln w="9525">
            <a:noFill/>
          </a:ln>
        </p:spPr>
      </p:pic>
      <p:sp>
        <p:nvSpPr>
          <p:cNvPr id="5" name="矩形 9"/>
          <p:cNvSpPr>
            <a:spLocks noChangeArrowheads="1"/>
          </p:cNvSpPr>
          <p:nvPr/>
        </p:nvSpPr>
        <p:spPr bwMode="auto">
          <a:xfrm>
            <a:off x="6101748" y="5861823"/>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rPr>
              <a:t>通过图可以发现并证明未成年幸存率高于成年人</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939"/>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er Falling Dust PPT demo"/>
          <p:cNvSpPr txBox="1"/>
          <p:nvPr>
            <p:custDataLst>
              <p:tags r:id="rId1"/>
            </p:custDataLst>
          </p:nvPr>
        </p:nvSpPr>
        <p:spPr>
          <a:xfrm>
            <a:off x="1216986" y="736519"/>
            <a:ext cx="2725359" cy="963930"/>
          </a:xfrm>
          <a:prstGeom prst="rect">
            <a:avLst/>
          </a:prstGeom>
          <a:noFill/>
        </p:spPr>
        <p:txBody>
          <a:bodyPr vert="horz" wrap="square" lIns="0" tIns="0" rIns="0" bIns="0" rtlCol="0" anchor="ctr" anchorCtr="0">
            <a:spAutoFit/>
          </a:bodyPr>
          <a:lstStyle/>
          <a:p>
            <a:pPr algn="ctr"/>
            <a:r>
              <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rPr>
              <a:t>目  录</a:t>
            </a:r>
            <a:endPar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endParaRPr>
          </a:p>
        </p:txBody>
      </p:sp>
      <p:sp>
        <p:nvSpPr>
          <p:cNvPr id="9" name="Docer Falling Dust PPT demo"/>
          <p:cNvSpPr txBox="1"/>
          <p:nvPr>
            <p:custDataLst>
              <p:tags r:id="rId2"/>
            </p:custDataLst>
          </p:nvPr>
        </p:nvSpPr>
        <p:spPr>
          <a:xfrm>
            <a:off x="3549685" y="1226642"/>
            <a:ext cx="2697828" cy="410210"/>
          </a:xfrm>
          <a:prstGeom prst="rect">
            <a:avLst/>
          </a:prstGeom>
          <a:noFill/>
        </p:spPr>
        <p:txBody>
          <a:bodyPr wrap="square" lIns="0" tIns="0" rIns="0" bIns="0">
            <a:spAutoFit/>
          </a:bodyPr>
          <a:lstStyle/>
          <a:p>
            <a:pPr algn="ctr">
              <a:defRPr/>
            </a:pPr>
            <a:r>
              <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CONTENTS</a:t>
            </a:r>
            <a:endPar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grpSp>
        <p:nvGrpSpPr>
          <p:cNvPr id="10" name="组合 9"/>
          <p:cNvGrpSpPr/>
          <p:nvPr/>
        </p:nvGrpSpPr>
        <p:grpSpPr>
          <a:xfrm>
            <a:off x="7034629" y="2491899"/>
            <a:ext cx="3980120" cy="748178"/>
            <a:chOff x="1066366" y="1890171"/>
            <a:chExt cx="3980120" cy="748177"/>
          </a:xfrm>
        </p:grpSpPr>
        <p:grpSp>
          <p:nvGrpSpPr>
            <p:cNvPr id="11" name="组合 10"/>
            <p:cNvGrpSpPr/>
            <p:nvPr/>
          </p:nvGrpSpPr>
          <p:grpSpPr>
            <a:xfrm>
              <a:off x="1751168" y="1917325"/>
              <a:ext cx="3295318" cy="721023"/>
              <a:chOff x="5402407" y="1319826"/>
              <a:chExt cx="3295318" cy="721023"/>
            </a:xfrm>
          </p:grpSpPr>
          <p:sp>
            <p:nvSpPr>
              <p:cNvPr id="13" name="文本框 1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回归模型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4" name="文本框 13"/>
              <p:cNvSpPr txBox="1"/>
              <p:nvPr/>
            </p:nvSpPr>
            <p:spPr>
              <a:xfrm>
                <a:off x="5402408" y="1728429"/>
                <a:ext cx="2745368" cy="312420"/>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smtClean="0">
                    <a:latin typeface="黑体" charset="0"/>
                    <a:ea typeface="黑体" charset="0"/>
                    <a:sym typeface="Arial" panose="020B0604020202090204" pitchFamily="34" charset="0"/>
                  </a:rPr>
                  <a:t>Regression Model</a:t>
                </a:r>
                <a:endParaRPr lang="en-US" altLang="zh-CN" sz="1200" dirty="0" smtClean="0">
                  <a:latin typeface="黑体" charset="0"/>
                  <a:ea typeface="黑体" charset="0"/>
                  <a:sym typeface="Arial" panose="020B0604020202090204" pitchFamily="34" charset="0"/>
                </a:endParaRPr>
              </a:p>
            </p:txBody>
          </p:sp>
        </p:grpSp>
        <p:sp>
          <p:nvSpPr>
            <p:cNvPr id="12" name="文本框 1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01.</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15" name="组合 14"/>
          <p:cNvGrpSpPr/>
          <p:nvPr/>
        </p:nvGrpSpPr>
        <p:grpSpPr>
          <a:xfrm>
            <a:off x="7034629" y="3556803"/>
            <a:ext cx="3980120" cy="711348"/>
            <a:chOff x="1066366" y="1890171"/>
            <a:chExt cx="3980120" cy="711347"/>
          </a:xfrm>
        </p:grpSpPr>
        <p:grpSp>
          <p:nvGrpSpPr>
            <p:cNvPr id="16" name="组合 15"/>
            <p:cNvGrpSpPr/>
            <p:nvPr/>
          </p:nvGrpSpPr>
          <p:grpSpPr>
            <a:xfrm>
              <a:off x="1751168" y="1917325"/>
              <a:ext cx="3295318" cy="684193"/>
              <a:chOff x="5402407" y="1319826"/>
              <a:chExt cx="3295318" cy="684193"/>
            </a:xfrm>
          </p:grpSpPr>
          <p:sp>
            <p:nvSpPr>
              <p:cNvPr id="18" name="文本框 17"/>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分类模型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9" name="文本框 18"/>
              <p:cNvSpPr txBox="1"/>
              <p:nvPr/>
            </p:nvSpPr>
            <p:spPr>
              <a:xfrm>
                <a:off x="5402408" y="1728429"/>
                <a:ext cx="2307977"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Classification Model</a:t>
                </a:r>
                <a:endParaRPr lang="en-US" altLang="zh-CN" sz="1200" dirty="0" smtClean="0">
                  <a:latin typeface="黑体" charset="0"/>
                  <a:ea typeface="黑体" charset="0"/>
                  <a:sym typeface="Arial" panose="020B0604020202090204" pitchFamily="34" charset="0"/>
                </a:endParaRPr>
              </a:p>
            </p:txBody>
          </p:sp>
        </p:grpSp>
        <p:sp>
          <p:nvSpPr>
            <p:cNvPr id="17" name="文本框 16"/>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02.</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20" name="组合 19"/>
          <p:cNvGrpSpPr/>
          <p:nvPr/>
        </p:nvGrpSpPr>
        <p:grpSpPr>
          <a:xfrm>
            <a:off x="7034629" y="4584774"/>
            <a:ext cx="3980120" cy="711348"/>
            <a:chOff x="1066366" y="1890171"/>
            <a:chExt cx="3980120" cy="711347"/>
          </a:xfrm>
        </p:grpSpPr>
        <p:grpSp>
          <p:nvGrpSpPr>
            <p:cNvPr id="21" name="组合 20"/>
            <p:cNvGrpSpPr/>
            <p:nvPr/>
          </p:nvGrpSpPr>
          <p:grpSpPr>
            <a:xfrm>
              <a:off x="1751168" y="1917325"/>
              <a:ext cx="3295318" cy="684193"/>
              <a:chOff x="5402407" y="1319826"/>
              <a:chExt cx="3295318" cy="684193"/>
            </a:xfrm>
          </p:grpSpPr>
          <p:sp>
            <p:nvSpPr>
              <p:cNvPr id="23" name="文本框 2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时序模型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24" name="文本框 23"/>
              <p:cNvSpPr txBox="1"/>
              <p:nvPr/>
            </p:nvSpPr>
            <p:spPr>
              <a:xfrm>
                <a:off x="5402408" y="1728429"/>
                <a:ext cx="2380744"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Time Series Model</a:t>
                </a:r>
                <a:endParaRPr lang="en-US" altLang="zh-CN" sz="1200" dirty="0" smtClean="0">
                  <a:latin typeface="黑体" charset="0"/>
                  <a:ea typeface="黑体" charset="0"/>
                  <a:sym typeface="Arial" panose="020B0604020202090204" pitchFamily="34" charset="0"/>
                </a:endParaRPr>
              </a:p>
            </p:txBody>
          </p:sp>
        </p:grpSp>
        <p:sp>
          <p:nvSpPr>
            <p:cNvPr id="22" name="文本框 2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03.</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65" y="2138914"/>
            <a:ext cx="4197977" cy="3820854"/>
          </a:xfrm>
          <a:prstGeom prst="rect">
            <a:avLst/>
          </a:prstGeom>
        </p:spPr>
      </p:pic>
      <p:grpSp>
        <p:nvGrpSpPr>
          <p:cNvPr id="37" name="组合 36"/>
          <p:cNvGrpSpPr/>
          <p:nvPr/>
        </p:nvGrpSpPr>
        <p:grpSpPr>
          <a:xfrm rot="10800000">
            <a:off x="0" y="782436"/>
            <a:ext cx="1238468" cy="854639"/>
            <a:chOff x="11273051" y="1678675"/>
            <a:chExt cx="918949" cy="3562066"/>
          </a:xfrm>
        </p:grpSpPr>
        <p:sp>
          <p:nvSpPr>
            <p:cNvPr id="38" name="矩形 37"/>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500" autoRev="1" fill="hold">
                                          <p:stCondLst>
                                            <p:cond delay="0"/>
                                          </p:stCondLst>
                                        </p:cTn>
                                        <p:tgtEl>
                                          <p:spTgt spid="9"/>
                                        </p:tgtEl>
                                        <p:attrNameLst>
                                          <p:attrName>ppt_w</p:attrName>
                                        </p:attrNameLst>
                                      </p:cBhvr>
                                    </p:anim>
                                    <p:anim by="(#ppt_w*0.50)" calcmode="lin" valueType="num">
                                      <p:cBhvr>
                                        <p:cTn id="14" dur="500" decel="50000" autoRev="1" fill="hold">
                                          <p:stCondLst>
                                            <p:cond delay="0"/>
                                          </p:stCondLst>
                                        </p:cTn>
                                        <p:tgtEl>
                                          <p:spTgt spid="9"/>
                                        </p:tgtEl>
                                        <p:attrNameLst>
                                          <p:attrName>ppt_x</p:attrName>
                                        </p:attrNameLst>
                                      </p:cBhvr>
                                    </p:anim>
                                    <p:anim from="(-#ppt_h/2)" to="(#ppt_y)" calcmode="lin" valueType="num">
                                      <p:cBhvr>
                                        <p:cTn id="15" dur="1000" fill="hold">
                                          <p:stCondLst>
                                            <p:cond delay="0"/>
                                          </p:stCondLst>
                                        </p:cTn>
                                        <p:tgtEl>
                                          <p:spTgt spid="9"/>
                                        </p:tgtEl>
                                        <p:attrNameLst>
                                          <p:attrName>ppt_y</p:attrName>
                                        </p:attrNameLst>
                                      </p:cBhvr>
                                    </p:anim>
                                    <p:animRot by="21600000">
                                      <p:cBhvr>
                                        <p:cTn id="16" dur="1000" fill="hold">
                                          <p:stCondLst>
                                            <p:cond delay="0"/>
                                          </p:stCondLst>
                                        </p:cTn>
                                        <p:tgtEl>
                                          <p:spTgt spid="9"/>
                                        </p:tgtEl>
                                        <p:attrNameLst>
                                          <p:attrName>r</p:attrName>
                                        </p:attrNameLst>
                                      </p:cBhvr>
                                    </p:animRot>
                                  </p:childTnLst>
                                </p:cTn>
                              </p:par>
                            </p:childTnLst>
                          </p:cTn>
                        </p:par>
                        <p:par>
                          <p:cTn id="17" fill="hold">
                            <p:stCondLst>
                              <p:cond delay="1700"/>
                            </p:stCondLst>
                            <p:childTnLst>
                              <p:par>
                                <p:cTn id="18" presetID="1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2200"/>
                            </p:stCondLst>
                            <p:childTnLst>
                              <p:par>
                                <p:cTn id="23" presetID="1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par>
                          <p:cTn id="27" fill="hold">
                            <p:stCondLst>
                              <p:cond delay="2700"/>
                            </p:stCondLst>
                            <p:childTnLst>
                              <p:par>
                                <p:cTn id="28" presetID="1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ppt_x</p:attrName>
                                        </p:attrNameLst>
                                      </p:cBhvr>
                                      <p:tavLst>
                                        <p:tav tm="0">
                                          <p:val>
                                            <p:strVal val="#ppt_x-#ppt_w*1.125000"/>
                                          </p:val>
                                        </p:tav>
                                        <p:tav tm="100000">
                                          <p:val>
                                            <p:strVal val="#ppt_x"/>
                                          </p:val>
                                        </p:tav>
                                      </p:tavLst>
                                    </p:anim>
                                    <p:animEffect transition="in" filter="wipe(righ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SibSp</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和</a:t>
            </a: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Parch</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59406" y="5677157"/>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最后发现家庭成员数量在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个的乘客生存率较高，家属个数为零或者大于</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个的幸存率较低。</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98632" y="1754736"/>
            <a:ext cx="2749550" cy="2199640"/>
          </a:xfrm>
          <a:prstGeom prst="rect">
            <a:avLst/>
          </a:prstGeom>
          <a:noFill/>
          <a:ln w="9525">
            <a:noFill/>
          </a:ln>
        </p:spPr>
      </p:pic>
      <p:pic>
        <p:nvPicPr>
          <p:cNvPr id="4" name="Picture"/>
          <p:cNvPicPr/>
          <p:nvPr/>
        </p:nvPicPr>
        <p:blipFill>
          <a:blip r:embed="rId2"/>
          <a:stretch>
            <a:fillRect/>
          </a:stretch>
        </p:blipFill>
        <p:spPr bwMode="auto">
          <a:xfrm>
            <a:off x="2680122" y="1690794"/>
            <a:ext cx="2749550" cy="2263581"/>
          </a:xfrm>
          <a:prstGeom prst="rect">
            <a:avLst/>
          </a:prstGeom>
          <a:noFill/>
          <a:ln w="9525">
            <a:noFill/>
          </a:ln>
        </p:spPr>
      </p:pic>
      <p:pic>
        <p:nvPicPr>
          <p:cNvPr id="5" name="Picture"/>
          <p:cNvPicPr/>
          <p:nvPr/>
        </p:nvPicPr>
        <p:blipFill>
          <a:blip r:embed="rId3"/>
          <a:stretch>
            <a:fillRect/>
          </a:stretch>
        </p:blipFill>
        <p:spPr bwMode="auto">
          <a:xfrm>
            <a:off x="6095999" y="1754736"/>
            <a:ext cx="4697897" cy="3568003"/>
          </a:xfrm>
          <a:prstGeom prst="rect">
            <a:avLst/>
          </a:prstGeom>
          <a:noFill/>
          <a:ln w="9525">
            <a:noFill/>
          </a:ln>
        </p:spPr>
      </p:pic>
      <p:sp>
        <p:nvSpPr>
          <p:cNvPr id="9" name="矩形 9"/>
          <p:cNvSpPr>
            <a:spLocks noChangeArrowheads="1"/>
          </p:cNvSpPr>
          <p:nvPr/>
        </p:nvSpPr>
        <p:spPr bwMode="auto">
          <a:xfrm>
            <a:off x="420564" y="4095905"/>
            <a:ext cx="4197819"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发现家庭成员数量与存活率相关，为了进一步验证建立新变量家属个数</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Familynum</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81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Ticket</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36627" y="2897527"/>
            <a:ext cx="6153273" cy="151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由于船票号重复率低，所以研究使用共同船票和单独船票的乘客与生存率的关系：</a:t>
            </a:r>
            <a:endParaRPr lang="zh-CN" altLang="zh-CN" sz="1600" dirty="0">
              <a:solidFill>
                <a:srgbClr val="404040"/>
              </a:solidFill>
              <a:latin typeface="黑体" panose="02010609060101010101" pitchFamily="49" charset="-122"/>
              <a:ea typeface="黑体" panose="02010609060101010101" pitchFamily="49" charset="-122"/>
            </a:endParaRPr>
          </a:p>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使用共同船票的乘客的存活率52.03%，而单独票号的幸存率29.80%较低，说明使用共同船票的乘客存活率比使用单独船票的乘客更高</a:t>
            </a:r>
            <a:endParaRPr lang="zh-CN" altLang="zh-CN" sz="1600" dirty="0">
              <a:solidFill>
                <a:srgbClr val="404040"/>
              </a:solidFill>
              <a:latin typeface="黑体" panose="02010609060101010101" pitchFamily="49" charset="-122"/>
              <a:ea typeface="黑体" panose="02010609060101010101" pitchFamily="49" charset="-122"/>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08100" y="196546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Fare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发现购买船票的价格越高，幸存率越高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34605" y="208473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Embarked</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656097"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通过图可以发现，生存率分别为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55.88%,38.96%,33.70%,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C(Cherbourg)</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港口上船的人，幸存率更高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4" name="Picture"/>
          <p:cNvPicPr/>
          <p:nvPr/>
        </p:nvPicPr>
        <p:blipFill>
          <a:blip r:embed="rId1"/>
          <a:stretch>
            <a:fillRect/>
          </a:stretch>
        </p:blipFill>
        <p:spPr bwMode="auto">
          <a:xfrm>
            <a:off x="261109" y="2197376"/>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637866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建⽴是否存活</a:t>
            </a:r>
            <a:r>
              <a:rPr lang="en-US" altLang="zh-CN"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(Survived)</a:t>
            </a:r>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的逻辑回归预测模型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90955"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15" name="图片 14"/>
          <p:cNvPicPr>
            <a:picLocks noChangeAspect="1"/>
          </p:cNvPicPr>
          <p:nvPr/>
        </p:nvPicPr>
        <p:blipFill>
          <a:blip r:embed="rId1"/>
          <a:stretch>
            <a:fillRect/>
          </a:stretch>
        </p:blipFill>
        <p:spPr>
          <a:xfrm>
            <a:off x="532247" y="2334762"/>
            <a:ext cx="7590635" cy="608814"/>
          </a:xfrm>
          <a:prstGeom prst="rect">
            <a:avLst/>
          </a:prstGeom>
        </p:spPr>
      </p:pic>
      <p:pic>
        <p:nvPicPr>
          <p:cNvPr id="17" name="图片 16"/>
          <p:cNvPicPr>
            <a:picLocks noChangeAspect="1"/>
          </p:cNvPicPr>
          <p:nvPr/>
        </p:nvPicPr>
        <p:blipFill>
          <a:blip r:embed="rId2"/>
          <a:stretch>
            <a:fillRect/>
          </a:stretch>
        </p:blipFill>
        <p:spPr>
          <a:xfrm>
            <a:off x="5905162" y="2971676"/>
            <a:ext cx="5040556" cy="3886324"/>
          </a:xfrm>
          <a:prstGeom prst="rect">
            <a:avLst/>
          </a:prstGeom>
        </p:spPr>
      </p:pic>
      <p:pic>
        <p:nvPicPr>
          <p:cNvPr id="19" name="图片 18"/>
          <p:cNvPicPr>
            <a:picLocks noChangeAspect="1"/>
          </p:cNvPicPr>
          <p:nvPr/>
        </p:nvPicPr>
        <p:blipFill>
          <a:blip r:embed="rId3"/>
          <a:stretch>
            <a:fillRect/>
          </a:stretch>
        </p:blipFill>
        <p:spPr>
          <a:xfrm>
            <a:off x="532247" y="2964908"/>
            <a:ext cx="5037338" cy="5386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204414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重新调整模型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7824"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21" name="图片 20"/>
          <p:cNvPicPr>
            <a:picLocks noChangeAspect="1"/>
          </p:cNvPicPr>
          <p:nvPr/>
        </p:nvPicPr>
        <p:blipFill>
          <a:blip r:embed="rId1"/>
          <a:stretch>
            <a:fillRect/>
          </a:stretch>
        </p:blipFill>
        <p:spPr>
          <a:xfrm>
            <a:off x="110256" y="2444907"/>
            <a:ext cx="5329761" cy="3360697"/>
          </a:xfrm>
          <a:prstGeom prst="rect">
            <a:avLst/>
          </a:prstGeom>
        </p:spPr>
      </p:pic>
      <p:sp>
        <p:nvSpPr>
          <p:cNvPr id="23" name="矩形 9"/>
          <p:cNvSpPr>
            <a:spLocks noChangeArrowheads="1"/>
          </p:cNvSpPr>
          <p:nvPr/>
        </p:nvSpPr>
        <p:spPr bwMode="auto">
          <a:xfrm>
            <a:off x="5336627" y="2307595"/>
            <a:ext cx="5576256" cy="365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选取了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Pclass</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Sex</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Age</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Familynum</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和</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TicketCount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等特征</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重新调整模型：</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Pclass</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（客舱等级）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对生存的影响是显著的，系数为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-1.16082</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，表示随着客舱等级的升高，生存的概率增加。</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Sexmale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（性别为男性）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-2.781583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，表示在控制了其他变量后，男性的生存概率要低于女性。</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（年龄）</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-0.039448</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，表示年龄每增加一岁，生存概率略微下降。</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Familynum</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（家庭成员数量）</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-0.340864</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，表明随着家庭成员数的增加，生存概率降低。</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TicketCount</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（票数）</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-0.485743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，表示单独船票的人生存概率更低。</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AIC</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（赤池信息准则）值为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791.39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Null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和 </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可用来评估模型的拟合度，其中较小的残差离差（</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）表示模型拟合度较好。此外，</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Fisher Scoring</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迭代次数为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，表示模型在收敛到最终结果之前进行了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次迭代。</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653831" y="4352814"/>
            <a:ext cx="4051469" cy="10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模型的预测准确率为</a:t>
            </a:r>
            <a:r>
              <a:rPr lang="en-US" altLang="zh-CN"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82%</a:t>
            </a: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，显示了较高的预测效力。模型分析表明，舱位等级、性别、年龄和家庭成员数量是影响生存率的重要因素。</a:t>
            </a:r>
            <a:endPar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1198"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3228276" cy="369332"/>
          </a:xfrm>
          <a:prstGeom prst="rect">
            <a:avLst/>
          </a:prstGeom>
          <a:noFill/>
        </p:spPr>
        <p:txBody>
          <a:bodyPr wrap="square" rtlCol="0">
            <a:spAutoFit/>
          </a:bodyPr>
          <a:lstStyle/>
          <a:p>
            <a:r>
              <a:rPr lang="en-US" altLang="zh-CN" dirty="0"/>
              <a:t>Model quality evaluation</a:t>
            </a:r>
            <a:endParaRPr lang="zh-CN" altLang="en-US" dirty="0"/>
          </a:p>
        </p:txBody>
      </p:sp>
      <p:pic>
        <p:nvPicPr>
          <p:cNvPr id="9" name="图片 8"/>
          <p:cNvPicPr>
            <a:picLocks noChangeAspect="1"/>
          </p:cNvPicPr>
          <p:nvPr/>
        </p:nvPicPr>
        <p:blipFill>
          <a:blip r:embed="rId1"/>
          <a:stretch>
            <a:fillRect/>
          </a:stretch>
        </p:blipFill>
        <p:spPr>
          <a:xfrm>
            <a:off x="611760" y="3335699"/>
            <a:ext cx="9974288" cy="843524"/>
          </a:xfrm>
          <a:prstGeom prst="rect">
            <a:avLst/>
          </a:prstGeom>
        </p:spPr>
      </p:pic>
      <p:pic>
        <p:nvPicPr>
          <p:cNvPr id="16" name="图片 15"/>
          <p:cNvPicPr>
            <a:picLocks noChangeAspect="1"/>
          </p:cNvPicPr>
          <p:nvPr/>
        </p:nvPicPr>
        <p:blipFill>
          <a:blip r:embed="rId2"/>
          <a:stretch>
            <a:fillRect/>
          </a:stretch>
        </p:blipFill>
        <p:spPr>
          <a:xfrm>
            <a:off x="685024" y="2635367"/>
            <a:ext cx="4430315" cy="517601"/>
          </a:xfrm>
          <a:prstGeom prst="rect">
            <a:avLst/>
          </a:prstGeom>
        </p:spPr>
      </p:pic>
      <p:pic>
        <p:nvPicPr>
          <p:cNvPr id="18" name="图片 17"/>
          <p:cNvPicPr>
            <a:picLocks noChangeAspect="1"/>
          </p:cNvPicPr>
          <p:nvPr/>
        </p:nvPicPr>
        <p:blipFill>
          <a:blip r:embed="rId3"/>
          <a:stretch>
            <a:fillRect/>
          </a:stretch>
        </p:blipFill>
        <p:spPr>
          <a:xfrm>
            <a:off x="685024" y="1972116"/>
            <a:ext cx="4430315" cy="663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2" name="矩形 2"/>
          <p:cNvSpPr>
            <a:spLocks noChangeArrowheads="1"/>
          </p:cNvSpPr>
          <p:nvPr/>
        </p:nvSpPr>
        <p:spPr bwMode="auto">
          <a:xfrm>
            <a:off x="1159271" y="3801706"/>
            <a:ext cx="4428729"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lnSpc>
                <a:spcPct val="150000"/>
              </a:lnSpc>
            </a:pPr>
            <a:r>
              <a:rPr lang="zh-CN" altLang="zh-CN" dirty="0">
                <a:solidFill>
                  <a:srgbClr val="404040"/>
                </a:solidFill>
                <a:latin typeface="黑体" panose="02010609060101010101" pitchFamily="49" charset="-122"/>
                <a:ea typeface="黑体" panose="02010609060101010101" pitchFamily="49" charset="-122"/>
              </a:rPr>
              <a:t>综上所述，泰坦尼克号上生还率较高的群体特征为：一等舱乘客、女性、年轻乘客和家庭成员数量在</a:t>
            </a:r>
            <a:r>
              <a:rPr lang="en-US" altLang="zh-CN" dirty="0">
                <a:solidFill>
                  <a:srgbClr val="404040"/>
                </a:solidFill>
                <a:latin typeface="黑体" panose="02010609060101010101" pitchFamily="49" charset="-122"/>
                <a:ea typeface="黑体" panose="02010609060101010101" pitchFamily="49" charset="-122"/>
              </a:rPr>
              <a:t>1-3</a:t>
            </a:r>
            <a:r>
              <a:rPr lang="zh-CN" altLang="zh-CN" dirty="0">
                <a:solidFill>
                  <a:srgbClr val="404040"/>
                </a:solidFill>
                <a:latin typeface="黑体" panose="02010609060101010101" pitchFamily="49" charset="-122"/>
                <a:ea typeface="黑体" panose="02010609060101010101" pitchFamily="49" charset="-122"/>
              </a:rPr>
              <a:t>个的乘客。此外，从</a:t>
            </a:r>
            <a:r>
              <a:rPr lang="en-US" altLang="zh-CN" dirty="0">
                <a:solidFill>
                  <a:srgbClr val="404040"/>
                </a:solidFill>
                <a:latin typeface="黑体" panose="02010609060101010101" pitchFamily="49" charset="-122"/>
                <a:ea typeface="黑体" panose="02010609060101010101" pitchFamily="49" charset="-122"/>
              </a:rPr>
              <a:t>Cherbourg</a:t>
            </a:r>
            <a:r>
              <a:rPr lang="zh-CN" altLang="zh-CN" dirty="0">
                <a:solidFill>
                  <a:srgbClr val="404040"/>
                </a:solidFill>
                <a:latin typeface="黑体" panose="02010609060101010101" pitchFamily="49" charset="-122"/>
                <a:ea typeface="黑体" panose="02010609060101010101" pitchFamily="49" charset="-122"/>
              </a:rPr>
              <a:t>港口上船和购买较高票价的乘客也显示出较高的生存率。</a:t>
            </a:r>
            <a:endParaRPr lang="zh-CN" altLang="zh-CN" dirty="0">
              <a:solidFill>
                <a:srgbClr val="404040"/>
              </a:solidFill>
              <a:latin typeface="黑体" panose="02010609060101010101" pitchFamily="49" charset="-122"/>
              <a:ea typeface="黑体" panose="02010609060101010101" pitchFamily="49" charset="-122"/>
            </a:endParaRPr>
          </a:p>
        </p:txBody>
      </p:sp>
      <p:sp>
        <p:nvSpPr>
          <p:cNvPr id="15" name="五边形 14"/>
          <p:cNvSpPr/>
          <p:nvPr/>
        </p:nvSpPr>
        <p:spPr>
          <a:xfrm>
            <a:off x="1225344" y="2407800"/>
            <a:ext cx="4638428" cy="113368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bg1"/>
                </a:solidFill>
                <a:latin typeface="黑体" panose="02010609060101010101" pitchFamily="49" charset="-122"/>
                <a:ea typeface="黑体" panose="02010609060101010101" pitchFamily="49" charset="-122"/>
              </a:rPr>
              <a:t>结论</a:t>
            </a:r>
            <a:endParaRPr lang="en-US" altLang="zh-CN" sz="4000" dirty="0">
              <a:solidFill>
                <a:schemeClr val="bg1"/>
              </a:solidFill>
              <a:latin typeface="黑体" panose="02010609060101010101" pitchFamily="49" charset="-122"/>
              <a:ea typeface="黑体" panose="02010609060101010101" pitchFamily="49" charset="-122"/>
            </a:endParaRPr>
          </a:p>
        </p:txBody>
      </p:sp>
      <p:sp>
        <p:nvSpPr>
          <p:cNvPr id="2" name="圆角矩形 1"/>
          <p:cNvSpPr/>
          <p:nvPr/>
        </p:nvSpPr>
        <p:spPr>
          <a:xfrm>
            <a:off x="6444344" y="2407800"/>
            <a:ext cx="4426857" cy="3148232"/>
          </a:xfrm>
          <a:prstGeom prst="roundRect">
            <a:avLst>
              <a:gd name="adj" fmla="val 5141"/>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文本框 2"/>
          <p:cNvSpPr txBox="1"/>
          <p:nvPr/>
        </p:nvSpPr>
        <p:spPr>
          <a:xfrm>
            <a:off x="1303967" y="282546"/>
            <a:ext cx="2751198" cy="369332"/>
          </a:xfrm>
          <a:prstGeom prst="rect">
            <a:avLst/>
          </a:prstGeom>
          <a:noFill/>
        </p:spPr>
        <p:txBody>
          <a:bodyPr wrap="square" rtlCol="0">
            <a:spAutoFit/>
          </a:bodyPr>
          <a:lstStyle/>
          <a:p>
            <a:r>
              <a:rPr lang="zh-CN" altLang="en-US" dirty="0"/>
              <a:t>结论</a:t>
            </a:r>
            <a:endParaRPr lang="zh-CN" altLang="en-US" dirty="0"/>
          </a:p>
        </p:txBody>
      </p:sp>
      <p:sp>
        <p:nvSpPr>
          <p:cNvPr id="4" name="文本框 3"/>
          <p:cNvSpPr txBox="1"/>
          <p:nvPr/>
        </p:nvSpPr>
        <p:spPr>
          <a:xfrm>
            <a:off x="4173063" y="296449"/>
            <a:ext cx="3228276" cy="369332"/>
          </a:xfrm>
          <a:prstGeom prst="rect">
            <a:avLst/>
          </a:prstGeom>
          <a:noFill/>
        </p:spPr>
        <p:txBody>
          <a:bodyPr wrap="square" rtlCol="0">
            <a:spAutoFit/>
          </a:bodyPr>
          <a:lstStyle/>
          <a:p>
            <a:r>
              <a:rPr lang="en-US" altLang="zh-CN" dirty="0"/>
              <a:t>Conclusion</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394417" y="3169050"/>
            <a:ext cx="3235960" cy="1014730"/>
          </a:xfrm>
          <a:prstGeom prst="rect">
            <a:avLst/>
          </a:prstGeom>
        </p:spPr>
        <p:txBody>
          <a:bodyPr wrap="none">
            <a:spAutoFit/>
          </a:bodyPr>
          <a:lstStyle/>
          <a:p>
            <a:pPr marL="0" lvl="1"/>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时序</a:t>
            </a:r>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模型</a:t>
            </a:r>
            <a:endPar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a:t>
            </a:r>
            <a:r>
              <a:rPr lang="en-US" altLang="zh-CN" sz="6600" b="1" dirty="0" smtClean="0">
                <a:solidFill>
                  <a:schemeClr val="tx1">
                    <a:lumMod val="85000"/>
                    <a:lumOff val="15000"/>
                  </a:schemeClr>
                </a:solidFill>
                <a:latin typeface="汉仪雅酷黑 75W" panose="020B0804020202020204" charset="-122"/>
                <a:ea typeface="汉仪雅酷黑 75W" panose="020B0804020202020204" charset="-122"/>
                <a:cs typeface="+mn-ea"/>
                <a:sym typeface="+mn-lt"/>
              </a:rPr>
              <a:t>03</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3141257" y="4272313"/>
            <a:ext cx="6354137" cy="771525"/>
          </a:xfrm>
          <a:prstGeom prst="ellipse">
            <a:avLst/>
          </a:prstGeom>
        </p:spPr>
        <p:txBody>
          <a:bodyPr vert="horz" lIns="91440" tIns="45720" rIns="91440" bIns="45720" rtlCol="0" anchor="t">
            <a:normAutofit/>
          </a:bodyPr>
          <a:lstStyle/>
          <a:p>
            <a:pPr algn="ctr"/>
            <a:r>
              <a:rPr lang="en-US" altLang="zh-CN" sz="2400" dirty="0" smtClean="0">
                <a:latin typeface="汉仪雅酷黑 75W" panose="020B0804020202020204" charset="-122"/>
                <a:ea typeface="汉仪雅酷黑 75W" panose="020B0804020202020204" charset="-122"/>
                <a:sym typeface="Arial" panose="020B0604020202090204" pitchFamily="34" charset="0"/>
              </a:rPr>
              <a:t>Time Series Model</a:t>
            </a:r>
            <a:endParaRPr lang="en-US" altLang="zh-CN" sz="24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2127" y="2175309"/>
            <a:ext cx="5314873"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股票市场是一个重要的资本市场，吸引了大量投资者的关注。</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然而，由于市场变化错综复杂，股票价格受到众多因素的影响，预测股票价格走势一直是投资者和分析师们面临的难题。</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just">
              <a:lnSpc>
                <a:spcPct val="150000"/>
              </a:lnSpc>
            </a:pPr>
            <a:r>
              <a:rPr sz="2000" dirty="0">
                <a:solidFill>
                  <a:schemeClr val="accent2"/>
                </a:solidFill>
                <a:latin typeface="黑体" charset="0"/>
                <a:ea typeface="黑体" charset="0"/>
                <a:cs typeface="汉仪旗黑-55简" panose="00020600040101010101" charset="-128"/>
                <a:sym typeface="Arial" panose="020B0604020202090204" pitchFamily="34" charset="0"/>
              </a:rPr>
              <a:t>本次研究旨在对选定公司的股票数据进行统计分析和建模，以便为投资者提供可靠的建议和决策支持。</a:t>
            </a:r>
            <a:endParaRPr sz="2000" dirty="0">
              <a:solidFill>
                <a:schemeClr val="accent2"/>
              </a:solidFill>
              <a:latin typeface="黑体" charset="0"/>
              <a:ea typeface="黑体" charset="0"/>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938356" y="1189585"/>
            <a:ext cx="1760220"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项目背景</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2" name="图片 1" descr="/private/var/folders/jf/x4pf2z053hlfy6br61djl51c0000gn/T/com.kingsoft.wpsoffice.mac/picturecompress_20231230232442/output_1.pngoutput_1"/>
          <p:cNvPicPr>
            <a:picLocks noChangeAspect="1"/>
          </p:cNvPicPr>
          <p:nvPr>
            <p:custDataLst>
              <p:tags r:id="rId1"/>
            </p:custDataLst>
          </p:nvPr>
        </p:nvPicPr>
        <p:blipFill>
          <a:blip r:embed="rId2"/>
          <a:stretch>
            <a:fillRect/>
          </a:stretch>
        </p:blipFill>
        <p:spPr>
          <a:xfrm>
            <a:off x="6201410" y="1816100"/>
            <a:ext cx="4592955" cy="24618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201410" y="4394200"/>
            <a:ext cx="3376930" cy="1976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6568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小组分工与合作</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974554" y="243558"/>
            <a:ext cx="171196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Collabration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19754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小组分工</a:t>
            </a:r>
            <a:r>
              <a:rPr lang="zh-CN" altLang="en-US" sz="1600" dirty="0" smtClean="0">
                <a:solidFill>
                  <a:schemeClr val="bg1"/>
                </a:solidFill>
                <a:latin typeface="黑体" charset="0"/>
                <a:ea typeface="黑体" charset="0"/>
              </a:rPr>
              <a:t>与合作</a:t>
            </a:r>
            <a:endParaRPr lang="zh-CN" altLang="en-US" sz="1600" dirty="0" smtClean="0">
              <a:solidFill>
                <a:schemeClr val="bg1"/>
              </a:solidFill>
              <a:latin typeface="黑体" charset="0"/>
              <a:ea typeface="黑体" charset="0"/>
            </a:endParaRPr>
          </a:p>
        </p:txBody>
      </p:sp>
      <p:graphicFrame>
        <p:nvGraphicFramePr>
          <p:cNvPr id="4" name="表格 3"/>
          <p:cNvGraphicFramePr/>
          <p:nvPr>
            <p:custDataLst>
              <p:tags r:id="rId1"/>
            </p:custDataLst>
          </p:nvPr>
        </p:nvGraphicFramePr>
        <p:xfrm>
          <a:off x="611505" y="2136140"/>
          <a:ext cx="4970145" cy="1377950"/>
        </p:xfrm>
        <a:graphic>
          <a:graphicData uri="http://schemas.openxmlformats.org/drawingml/2006/table">
            <a:tbl>
              <a:tblPr firstRow="1" bandRow="1">
                <a:tableStyleId>{5C22544A-7EE6-4342-B048-85BDC9FD1C3A}</a:tableStyleId>
              </a:tblPr>
              <a:tblGrid>
                <a:gridCol w="1059815"/>
                <a:gridCol w="1243330"/>
                <a:gridCol w="1798320"/>
                <a:gridCol w="868680"/>
              </a:tblGrid>
              <a:tr h="275590">
                <a:tc>
                  <a:txBody>
                    <a:bodyPr/>
                    <a:p>
                      <a:pPr algn="ctr">
                        <a:buNone/>
                      </a:pPr>
                      <a:r>
                        <a:rPr lang="zh-CN" altLang="en-US" sz="1200">
                          <a:latin typeface="黑体" charset="0"/>
                          <a:ea typeface="黑体" charset="0"/>
                        </a:rPr>
                        <a:t>学号</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姓名</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工作</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贡献度</a:t>
                      </a:r>
                      <a:endParaRPr lang="zh-CN" altLang="en-US" sz="1200">
                        <a:latin typeface="黑体" charset="0"/>
                        <a:ea typeface="黑体" charset="0"/>
                      </a:endParaRPr>
                    </a:p>
                  </a:txBody>
                  <a:tcPr/>
                </a:tc>
              </a:tr>
              <a:tr h="275590">
                <a:tc>
                  <a:txBody>
                    <a:bodyPr/>
                    <a:p>
                      <a:pPr>
                        <a:buNone/>
                      </a:pPr>
                      <a:r>
                        <a:rPr lang="en-US" altLang="zh-CN" sz="1200">
                          <a:latin typeface="黑体" charset="0"/>
                          <a:ea typeface="黑体" charset="0"/>
                        </a:rPr>
                        <a:t>2051498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储岱泽</a:t>
                      </a:r>
                      <a:endParaRPr lang="zh-CN" altLang="en-US" sz="1200">
                        <a:latin typeface="黑体" charset="0"/>
                        <a:ea typeface="黑体" charset="0"/>
                      </a:endParaRPr>
                    </a:p>
                  </a:txBody>
                  <a:tcPr/>
                </a:tc>
                <a:tc>
                  <a:txBody>
                    <a:bodyPr/>
                    <a:p>
                      <a:pPr>
                        <a:buNone/>
                      </a:pPr>
                      <a:r>
                        <a:rPr lang="zh-CN" altLang="en-US" sz="1200">
                          <a:latin typeface="黑体" charset="0"/>
                          <a:ea typeface="黑体" charset="0"/>
                        </a:rPr>
                        <a:t>完成时序模型题目</a:t>
                      </a:r>
                      <a:endParaRPr lang="zh-CN" altLang="en-US" sz="1200">
                        <a:latin typeface="黑体" charset="0"/>
                        <a:ea typeface="黑体" charset="0"/>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rPr>
                        <a:t>2051828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莫益萌</a:t>
                      </a:r>
                      <a:endParaRPr lang="zh-CN" altLang="en-US" sz="1200">
                        <a:latin typeface="黑体" charset="0"/>
                        <a:ea typeface="黑体" charset="0"/>
                      </a:endParaRPr>
                    </a:p>
                  </a:txBody>
                  <a:tcPr/>
                </a:tc>
                <a:tc>
                  <a:txBody>
                    <a:bodyPr/>
                    <a:p>
                      <a:pPr>
                        <a:buNone/>
                      </a:pPr>
                      <a:r>
                        <a:rPr lang="zh-CN" altLang="en-US" sz="1200">
                          <a:latin typeface="黑体" charset="0"/>
                          <a:ea typeface="黑体" charset="0"/>
                          <a:sym typeface="+mn-ea"/>
                        </a:rPr>
                        <a:t>完成时序模型题目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2152190</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李凌朗</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完成回归模型题目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2152208</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袁泓博</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完成分类模型题目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bl>
          </a:graphicData>
        </a:graphic>
      </p:graphicFrame>
      <p:sp>
        <p:nvSpPr>
          <p:cNvPr id="11" name="矩形 10"/>
          <p:cNvSpPr/>
          <p:nvPr/>
        </p:nvSpPr>
        <p:spPr>
          <a:xfrm>
            <a:off x="611505" y="1492885"/>
            <a:ext cx="1811020" cy="583565"/>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rPr>
              <a:t>小组分工</a:t>
            </a:r>
            <a:endPar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sp>
        <p:nvSpPr>
          <p:cNvPr id="12" name="矩形 11"/>
          <p:cNvSpPr/>
          <p:nvPr>
            <p:custDataLst>
              <p:tags r:id="rId2"/>
            </p:custDataLst>
          </p:nvPr>
        </p:nvSpPr>
        <p:spPr>
          <a:xfrm>
            <a:off x="611505" y="3573780"/>
            <a:ext cx="1811020" cy="583565"/>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rPr>
              <a:t>团队合作</a:t>
            </a:r>
            <a:endPar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pic>
        <p:nvPicPr>
          <p:cNvPr id="13" name="图片 12"/>
          <p:cNvPicPr>
            <a:picLocks noChangeAspect="1"/>
          </p:cNvPicPr>
          <p:nvPr>
            <p:custDataLst>
              <p:tags r:id="rId3"/>
            </p:custDataLst>
          </p:nvPr>
        </p:nvPicPr>
        <p:blipFill>
          <a:blip r:embed="rId4"/>
          <a:stretch>
            <a:fillRect/>
          </a:stretch>
        </p:blipFill>
        <p:spPr>
          <a:xfrm>
            <a:off x="611505" y="4157345"/>
            <a:ext cx="5352415" cy="2157730"/>
          </a:xfrm>
          <a:prstGeom prst="rect">
            <a:avLst/>
          </a:prstGeom>
        </p:spPr>
      </p:pic>
      <p:sp>
        <p:nvSpPr>
          <p:cNvPr id="16" name="文本框 15"/>
          <p:cNvSpPr txBox="1"/>
          <p:nvPr/>
        </p:nvSpPr>
        <p:spPr>
          <a:xfrm>
            <a:off x="617855" y="6403340"/>
            <a:ext cx="5346065" cy="306705"/>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使用飞书进行小组进度的把握以及文档撰写的合作。</a:t>
            </a:r>
            <a:endParaRPr lang="zh-CN" altLang="en-US" sz="1400">
              <a:latin typeface="黑体" charset="0"/>
              <a:ea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6297930" y="905510"/>
            <a:ext cx="5474335" cy="3376930"/>
          </a:xfrm>
          <a:prstGeom prst="rect">
            <a:avLst/>
          </a:prstGeom>
        </p:spPr>
      </p:pic>
      <p:sp>
        <p:nvSpPr>
          <p:cNvPr id="21" name="文本框 20"/>
          <p:cNvSpPr txBox="1"/>
          <p:nvPr>
            <p:custDataLst>
              <p:tags r:id="rId7"/>
            </p:custDataLst>
          </p:nvPr>
        </p:nvSpPr>
        <p:spPr>
          <a:xfrm>
            <a:off x="6297930" y="4347845"/>
            <a:ext cx="5346065" cy="737235"/>
          </a:xfrm>
          <a:prstGeom prst="rect">
            <a:avLst/>
          </a:prstGeom>
          <a:noFill/>
        </p:spPr>
        <p:txBody>
          <a:bodyPr wrap="square" rtlCol="0">
            <a:spAutoFit/>
          </a:bodyPr>
          <a:p>
            <a:r>
              <a:rPr lang="en-US" altLang="zh-CN" sz="1400">
                <a:latin typeface="黑体" charset="0"/>
                <a:ea typeface="黑体" charset="0"/>
              </a:rPr>
              <a:t>2、</a:t>
            </a:r>
            <a:r>
              <a:rPr lang="zh-CN" altLang="en-US" sz="1400">
                <a:latin typeface="黑体" charset="0"/>
                <a:ea typeface="黑体" charset="0"/>
              </a:rPr>
              <a:t>使用</a:t>
            </a:r>
            <a:r>
              <a:rPr lang="en-US" altLang="zh-CN" sz="1400">
                <a:latin typeface="黑体" charset="0"/>
                <a:ea typeface="黑体" charset="0"/>
              </a:rPr>
              <a:t>Github</a:t>
            </a:r>
            <a:r>
              <a:rPr lang="zh-CN" altLang="en-US" sz="1400">
                <a:latin typeface="黑体" charset="0"/>
                <a:ea typeface="黑体" charset="0"/>
              </a:rPr>
              <a:t>进行小组代码的整合和</a:t>
            </a:r>
            <a:r>
              <a:rPr lang="zh-CN" altLang="en-US" sz="1400">
                <a:latin typeface="黑体" charset="0"/>
                <a:ea typeface="黑体" charset="0"/>
              </a:rPr>
              <a:t>合作。</a:t>
            </a:r>
            <a:endParaRPr lang="zh-CN" altLang="en-US" sz="1400">
              <a:latin typeface="黑体" charset="0"/>
              <a:ea typeface="黑体" charset="0"/>
            </a:endParaRPr>
          </a:p>
          <a:p>
            <a:r>
              <a:rPr lang="zh-CN" altLang="en-US" sz="1400">
                <a:latin typeface="黑体" charset="0"/>
                <a:ea typeface="黑体" charset="0"/>
              </a:rPr>
              <a:t>仓库链接：https://github.com/deidei1210/Statistical-Analysis-and-Modeling-Final-Project</a:t>
            </a:r>
            <a:endParaRPr lang="zh-CN" altLang="en-US" sz="1400">
              <a:latin typeface="黑体" charset="0"/>
              <a:ea typeface="黑体" charset="0"/>
            </a:endParaRPr>
          </a:p>
        </p:txBody>
      </p:sp>
      <p:pic>
        <p:nvPicPr>
          <p:cNvPr id="22" name="图片 21"/>
          <p:cNvPicPr>
            <a:picLocks noChangeAspect="1"/>
          </p:cNvPicPr>
          <p:nvPr>
            <p:custDataLst>
              <p:tags r:id="rId8"/>
            </p:custDataLst>
          </p:nvPr>
        </p:nvPicPr>
        <p:blipFill>
          <a:blip r:embed="rId9"/>
          <a:stretch>
            <a:fillRect/>
          </a:stretch>
        </p:blipFill>
        <p:spPr>
          <a:xfrm>
            <a:off x="6437630" y="5085080"/>
            <a:ext cx="1567815" cy="153924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1970" y="2060575"/>
            <a:ext cx="105524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本次研究数据来源于</a:t>
            </a:r>
            <a:r>
              <a:rPr sz="1600" b="1"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纳斯达克股票交易</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所的官方网站（https://www.nasdaq.com/）</a:t>
            </a:r>
            <a:r>
              <a:rPr lang="zh-CN"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包含了</a:t>
            </a:r>
            <a:r>
              <a:rPr sz="1600" b="1" dirty="0">
                <a:solidFill>
                  <a:schemeClr val="accent4"/>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苹果、星巴克、微软、思科系统、高通、Meta、亚马逊、特斯拉、Advanced Micro Devices和Netflix</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等公司的股票数据。这些公司在全球范围内都具有较高的知名度和市场影响力。</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741188" y="1189585"/>
            <a:ext cx="2154555"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数据集选择</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13" name="图片 12"/>
          <p:cNvPicPr>
            <a:picLocks noChangeAspect="1"/>
          </p:cNvPicPr>
          <p:nvPr>
            <p:custDataLst>
              <p:tags r:id="rId1"/>
            </p:custDataLst>
          </p:nvPr>
        </p:nvPicPr>
        <p:blipFill>
          <a:blip r:embed="rId2"/>
          <a:srcRect r="9610"/>
          <a:stretch>
            <a:fillRect/>
          </a:stretch>
        </p:blipFill>
        <p:spPr>
          <a:xfrm>
            <a:off x="611505" y="3429000"/>
            <a:ext cx="7451090" cy="1694180"/>
          </a:xfrm>
          <a:prstGeom prst="rect">
            <a:avLst/>
          </a:prstGeom>
        </p:spPr>
      </p:pic>
      <p:graphicFrame>
        <p:nvGraphicFramePr>
          <p:cNvPr id="15" name="表格 14"/>
          <p:cNvGraphicFramePr/>
          <p:nvPr>
            <p:custDataLst>
              <p:tags r:id="rId3"/>
            </p:custDataLst>
          </p:nvPr>
        </p:nvGraphicFramePr>
        <p:xfrm>
          <a:off x="8481060" y="3259455"/>
          <a:ext cx="2593340" cy="3180080"/>
        </p:xfrm>
        <a:graphic>
          <a:graphicData uri="http://schemas.openxmlformats.org/drawingml/2006/table">
            <a:tbl>
              <a:tblPr firstRow="1" bandRow="1">
                <a:tableStyleId>{5C22544A-7EE6-4342-B048-85BDC9FD1C3A}</a:tableStyleId>
              </a:tblPr>
              <a:tblGrid>
                <a:gridCol w="1296670"/>
                <a:gridCol w="1296670"/>
              </a:tblGrid>
              <a:tr h="397510">
                <a:tc>
                  <a:txBody>
                    <a:bodyPr/>
                    <a:p>
                      <a:pPr algn="ctr">
                        <a:buNone/>
                      </a:pPr>
                      <a:r>
                        <a:rPr lang="zh-CN" altLang="en-US" sz="1400" b="1">
                          <a:latin typeface="黑体" charset="0"/>
                          <a:ea typeface="黑体" charset="0"/>
                        </a:rPr>
                        <a:t>数据维度</a:t>
                      </a:r>
                      <a:endParaRPr lang="zh-CN" altLang="en-US" sz="1400" b="1">
                        <a:latin typeface="黑体" charset="0"/>
                        <a:ea typeface="黑体" charset="0"/>
                      </a:endParaRPr>
                    </a:p>
                  </a:txBody>
                  <a:tcPr/>
                </a:tc>
                <a:tc>
                  <a:txBody>
                    <a:bodyPr/>
                    <a:p>
                      <a:pPr algn="ctr">
                        <a:buNone/>
                      </a:pPr>
                      <a:r>
                        <a:rPr lang="zh-CN" altLang="en-US" sz="1400">
                          <a:latin typeface="黑体" charset="0"/>
                          <a:ea typeface="黑体" charset="0"/>
                        </a:rPr>
                        <a:t>解</a:t>
                      </a:r>
                      <a:r>
                        <a:rPr lang="en-US" altLang="zh-CN" sz="1400">
                          <a:latin typeface="黑体" charset="0"/>
                          <a:ea typeface="黑体" charset="0"/>
                        </a:rPr>
                        <a:t> </a:t>
                      </a:r>
                      <a:r>
                        <a:rPr lang="zh-CN" altLang="en-US" sz="1400">
                          <a:latin typeface="黑体" charset="0"/>
                          <a:ea typeface="黑体" charset="0"/>
                        </a:rPr>
                        <a:t>释</a:t>
                      </a:r>
                      <a:endParaRPr lang="zh-CN" altLang="en-US" sz="1400">
                        <a:latin typeface="黑体" charset="0"/>
                        <a:ea typeface="黑体" charset="0"/>
                      </a:endParaRPr>
                    </a:p>
                  </a:txBody>
                  <a:tcPr/>
                </a:tc>
              </a:tr>
              <a:tr h="397510">
                <a:tc>
                  <a:txBody>
                    <a:bodyPr/>
                    <a:p>
                      <a:pPr>
                        <a:buNone/>
                      </a:pPr>
                      <a:r>
                        <a:rPr lang="en-US" altLang="zh-CN" sz="1600"/>
                        <a:t>Company</a:t>
                      </a:r>
                      <a:endParaRPr lang="en-US" altLang="zh-CN" sz="1600"/>
                    </a:p>
                  </a:txBody>
                  <a:tcPr/>
                </a:tc>
                <a:tc>
                  <a:txBody>
                    <a:bodyPr/>
                    <a:p>
                      <a:pPr>
                        <a:buNone/>
                      </a:pPr>
                      <a:r>
                        <a:rPr lang="zh-CN" altLang="en-US" sz="1600"/>
                        <a:t>公司</a:t>
                      </a:r>
                      <a:endParaRPr lang="zh-CN" altLang="en-US" sz="1600"/>
                    </a:p>
                  </a:txBody>
                  <a:tcPr/>
                </a:tc>
              </a:tr>
              <a:tr h="397510">
                <a:tc>
                  <a:txBody>
                    <a:bodyPr/>
                    <a:p>
                      <a:pPr>
                        <a:buNone/>
                      </a:pPr>
                      <a:r>
                        <a:rPr lang="en-US" altLang="zh-CN" sz="1600"/>
                        <a:t>Date</a:t>
                      </a:r>
                      <a:endParaRPr lang="en-US" altLang="zh-CN" sz="1600"/>
                    </a:p>
                  </a:txBody>
                  <a:tcPr/>
                </a:tc>
                <a:tc>
                  <a:txBody>
                    <a:bodyPr/>
                    <a:p>
                      <a:pPr>
                        <a:buNone/>
                      </a:pPr>
                      <a:r>
                        <a:rPr lang="zh-CN" altLang="en-US" sz="1600"/>
                        <a:t>交易日期</a:t>
                      </a:r>
                      <a:endParaRPr lang="zh-CN" altLang="en-US" sz="1600"/>
                    </a:p>
                  </a:txBody>
                  <a:tcPr/>
                </a:tc>
              </a:tr>
              <a:tr h="397510">
                <a:tc>
                  <a:txBody>
                    <a:bodyPr/>
                    <a:p>
                      <a:pPr>
                        <a:buNone/>
                      </a:pPr>
                      <a:r>
                        <a:rPr lang="en-US" altLang="zh-CN" sz="1600"/>
                        <a:t>Close.Last</a:t>
                      </a:r>
                      <a:endParaRPr lang="en-US" altLang="zh-CN" sz="1600"/>
                    </a:p>
                  </a:txBody>
                  <a:tcPr/>
                </a:tc>
                <a:tc>
                  <a:txBody>
                    <a:bodyPr/>
                    <a:p>
                      <a:pPr>
                        <a:buNone/>
                      </a:pPr>
                      <a:r>
                        <a:rPr lang="zh-CN" altLang="en-US" sz="1600"/>
                        <a:t>收盘价</a:t>
                      </a:r>
                      <a:endParaRPr lang="zh-CN" altLang="en-US" sz="1600"/>
                    </a:p>
                  </a:txBody>
                  <a:tcPr/>
                </a:tc>
              </a:tr>
              <a:tr h="397510">
                <a:tc>
                  <a:txBody>
                    <a:bodyPr/>
                    <a:p>
                      <a:pPr>
                        <a:buNone/>
                      </a:pPr>
                      <a:r>
                        <a:rPr lang="en-US" altLang="zh-CN" sz="1600"/>
                        <a:t>Volume</a:t>
                      </a:r>
                      <a:endParaRPr lang="en-US" altLang="zh-CN" sz="1600"/>
                    </a:p>
                  </a:txBody>
                  <a:tcPr/>
                </a:tc>
                <a:tc>
                  <a:txBody>
                    <a:bodyPr/>
                    <a:p>
                      <a:pPr>
                        <a:buNone/>
                      </a:pPr>
                      <a:r>
                        <a:rPr lang="zh-CN" altLang="en-US" sz="1600"/>
                        <a:t>交易量</a:t>
                      </a:r>
                      <a:endParaRPr lang="zh-CN" altLang="en-US" sz="1600"/>
                    </a:p>
                  </a:txBody>
                  <a:tcPr/>
                </a:tc>
              </a:tr>
              <a:tr h="397510">
                <a:tc>
                  <a:txBody>
                    <a:bodyPr/>
                    <a:p>
                      <a:pPr>
                        <a:buNone/>
                      </a:pPr>
                      <a:r>
                        <a:rPr lang="en-US" altLang="zh-CN" sz="1600"/>
                        <a:t>Open</a:t>
                      </a:r>
                      <a:endParaRPr lang="en-US" altLang="zh-CN" sz="1600"/>
                    </a:p>
                  </a:txBody>
                  <a:tcPr/>
                </a:tc>
                <a:tc>
                  <a:txBody>
                    <a:bodyPr/>
                    <a:p>
                      <a:pPr>
                        <a:buNone/>
                      </a:pPr>
                      <a:r>
                        <a:rPr lang="zh-CN" altLang="en-US" sz="1600"/>
                        <a:t>开盘价</a:t>
                      </a:r>
                      <a:endParaRPr lang="zh-CN" altLang="en-US" sz="1600"/>
                    </a:p>
                  </a:txBody>
                  <a:tcPr/>
                </a:tc>
              </a:tr>
              <a:tr h="397510">
                <a:tc>
                  <a:txBody>
                    <a:bodyPr/>
                    <a:p>
                      <a:pPr>
                        <a:buNone/>
                      </a:pPr>
                      <a:r>
                        <a:rPr lang="en-US" altLang="zh-CN" sz="1600"/>
                        <a:t>High</a:t>
                      </a:r>
                      <a:endParaRPr lang="en-US" altLang="zh-CN" sz="1600"/>
                    </a:p>
                  </a:txBody>
                  <a:tcPr/>
                </a:tc>
                <a:tc>
                  <a:txBody>
                    <a:bodyPr/>
                    <a:p>
                      <a:pPr>
                        <a:buNone/>
                      </a:pPr>
                      <a:r>
                        <a:rPr lang="zh-CN" altLang="en-US" sz="1600"/>
                        <a:t>最高价</a:t>
                      </a:r>
                      <a:endParaRPr lang="zh-CN" altLang="en-US" sz="1600"/>
                    </a:p>
                  </a:txBody>
                  <a:tcPr/>
                </a:tc>
              </a:tr>
              <a:tr h="397510">
                <a:tc>
                  <a:txBody>
                    <a:bodyPr/>
                    <a:p>
                      <a:pPr>
                        <a:buNone/>
                      </a:pPr>
                      <a:r>
                        <a:rPr lang="en-US" altLang="zh-CN" sz="1600"/>
                        <a:t>Low</a:t>
                      </a:r>
                      <a:endParaRPr lang="en-US" altLang="zh-CN" sz="1600"/>
                    </a:p>
                  </a:txBody>
                  <a:tcPr/>
                </a:tc>
                <a:tc>
                  <a:txBody>
                    <a:bodyPr/>
                    <a:p>
                      <a:pPr>
                        <a:buNone/>
                      </a:pPr>
                      <a:r>
                        <a:rPr lang="zh-CN" altLang="en-US" sz="1600"/>
                        <a:t>最低价</a:t>
                      </a:r>
                      <a:endParaRPr lang="zh-CN" altLang="en-US" sz="160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364773" y="4306533"/>
            <a:ext cx="3243944" cy="953135"/>
          </a:xfrm>
          <a:prstGeom prst="rect">
            <a:avLst/>
          </a:prstGeom>
        </p:spPr>
        <p:txBody>
          <a:bodyPr wrap="square">
            <a:spAutoFit/>
          </a:bodyPr>
          <a:lstStyle/>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计算出股票每天的</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每天的开盘价相对于上一个交易日的涨幅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，因为这是影响到市场情绪的一个重要因素。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数据预处理</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196351" y="293088"/>
            <a:ext cx="2697480" cy="435610"/>
          </a:xfrm>
          <a:prstGeom prst="rect">
            <a:avLst/>
          </a:prstGeom>
          <a:noFill/>
        </p:spPr>
        <p:txBody>
          <a:bodyPr wrap="none" lIns="128579" tIns="64289" rIns="128579" bIns="64289" rtlCol="0">
            <a:spAutoFit/>
          </a:bodyPr>
          <a:lstStyle/>
          <a:p>
            <a:pPr algn="l"/>
            <a:r>
              <a:rPr lang="en-US" altLang="zh-CN" sz="2000" dirty="0" smtClean="0">
                <a:latin typeface="汉仪雅酷黑 75W" panose="020B0804020202020204" charset="-122"/>
                <a:ea typeface="汉仪雅酷黑 75W" panose="020B0804020202020204" charset="-122"/>
                <a:sym typeface="Arial" panose="020B0604020202090204" pitchFamily="34" charset="0"/>
              </a:rPr>
              <a:t>Data Preprocessing</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9" name="矩形 1"/>
          <p:cNvSpPr>
            <a:spLocks noChangeArrowheads="1"/>
          </p:cNvSpPr>
          <p:nvPr/>
        </p:nvSpPr>
        <p:spPr bwMode="auto">
          <a:xfrm>
            <a:off x="2505962" y="1343608"/>
            <a:ext cx="676986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数</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据</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理</a:t>
            </a:r>
            <a:endPar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20" name="矩形 19"/>
          <p:cNvSpPr/>
          <p:nvPr/>
        </p:nvSpPr>
        <p:spPr>
          <a:xfrm>
            <a:off x="996977" y="2598119"/>
            <a:ext cx="3105123" cy="737235"/>
          </a:xfrm>
          <a:prstGeom prst="rect">
            <a:avLst/>
          </a:prstGeom>
        </p:spPr>
        <p:txBody>
          <a:bodyPr wrap="square">
            <a:spAutoFit/>
          </a:bodyPr>
          <a:lstStyle/>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将所有的价格信息转换成数字的</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形式。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将日期转换成标准</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格式。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1" name="矩形 20"/>
          <p:cNvSpPr/>
          <p:nvPr/>
        </p:nvSpPr>
        <p:spPr>
          <a:xfrm>
            <a:off x="7364773" y="2598855"/>
            <a:ext cx="3376568" cy="521970"/>
          </a:xfrm>
          <a:prstGeom prst="rect">
            <a:avLst/>
          </a:prstGeom>
        </p:spPr>
        <p:txBody>
          <a:bodyPr wrap="square">
            <a:spAutoFit/>
          </a:bodyPr>
          <a:lstStyle/>
          <a:p>
            <a:pPr fontAlgn="auto"/>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去除在</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Company</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以及</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Date</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列都具有相同数据的行。</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3" name="矩形 22"/>
          <p:cNvSpPr/>
          <p:nvPr/>
        </p:nvSpPr>
        <p:spPr>
          <a:xfrm>
            <a:off x="996977" y="3917805"/>
            <a:ext cx="3264433" cy="737235"/>
          </a:xfrm>
          <a:prstGeom prst="rect">
            <a:avLst/>
          </a:prstGeom>
        </p:spPr>
        <p:txBody>
          <a:bodyPr wrap="square">
            <a:spAutoFit/>
          </a:bodyPr>
          <a:lstStyle/>
          <a:p>
            <a:pPr fontAlgn="auto"/>
            <a:r>
              <a:rPr 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股票的价格一定是正的，所以删除价格为负的数据。</a:t>
            </a:r>
            <a:endPar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删除有缺失值的数据。</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5" name="圆角矩形 14"/>
          <p:cNvSpPr/>
          <p:nvPr/>
        </p:nvSpPr>
        <p:spPr>
          <a:xfrm>
            <a:off x="1025421" y="3460781"/>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、删除异常值和</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缺失值</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996977" y="2141095"/>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、统一数据格式</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372728" y="3842292"/>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、添加</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新的数据维度</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364773" y="2141095"/>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、数据去</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重</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2" name="组合 1"/>
          <p:cNvGrpSpPr/>
          <p:nvPr/>
        </p:nvGrpSpPr>
        <p:grpSpPr>
          <a:xfrm>
            <a:off x="4314825" y="2153285"/>
            <a:ext cx="2866390" cy="2839720"/>
            <a:chOff x="2308" y="4057"/>
            <a:chExt cx="4514" cy="4472"/>
          </a:xfrm>
        </p:grpSpPr>
        <p:sp>
          <p:nvSpPr>
            <p:cNvPr id="4" name="泪滴形 3"/>
            <p:cNvSpPr/>
            <p:nvPr>
              <p:custDataLst>
                <p:tags r:id="rId1"/>
              </p:custDataLst>
            </p:nvPr>
          </p:nvSpPr>
          <p:spPr>
            <a:xfrm>
              <a:off x="2308" y="6345"/>
              <a:ext cx="2184" cy="21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0" name="泪滴形 49"/>
            <p:cNvSpPr/>
            <p:nvPr>
              <p:custDataLst>
                <p:tags r:id="rId2"/>
              </p:custDataLst>
            </p:nvPr>
          </p:nvSpPr>
          <p:spPr>
            <a:xfrm rot="5400000">
              <a:off x="2308" y="4057"/>
              <a:ext cx="2184" cy="2184"/>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1" name="泪滴形 50"/>
            <p:cNvSpPr/>
            <p:nvPr>
              <p:custDataLst>
                <p:tags r:id="rId3"/>
              </p:custDataLst>
            </p:nvPr>
          </p:nvSpPr>
          <p:spPr>
            <a:xfrm flipH="1">
              <a:off x="4638" y="6345"/>
              <a:ext cx="2184" cy="21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2" name="泪滴形 51"/>
            <p:cNvSpPr/>
            <p:nvPr>
              <p:custDataLst>
                <p:tags r:id="rId4"/>
              </p:custDataLst>
            </p:nvPr>
          </p:nvSpPr>
          <p:spPr>
            <a:xfrm rot="16200000" flipH="1">
              <a:off x="4638" y="4057"/>
              <a:ext cx="2184" cy="218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10" name="矩形 9"/>
            <p:cNvSpPr/>
            <p:nvPr>
              <p:custDataLst>
                <p:tags r:id="rId5"/>
              </p:custDataLst>
            </p:nvPr>
          </p:nvSpPr>
          <p:spPr>
            <a:xfrm>
              <a:off x="2770" y="4788"/>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处理</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custDataLst>
                <p:tags r:id="rId6"/>
              </p:custDataLst>
            </p:nvPr>
          </p:nvSpPr>
          <p:spPr>
            <a:xfrm>
              <a:off x="5062" y="4805"/>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计划</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3" name="文本框 31"/>
            <p:cNvSpPr txBox="1">
              <a:spLocks noChangeArrowheads="1"/>
            </p:cNvSpPr>
            <p:nvPr>
              <p:custDataLst>
                <p:tags r:id="rId7"/>
              </p:custDataLst>
            </p:nvPr>
          </p:nvSpPr>
          <p:spPr bwMode="auto">
            <a:xfrm>
              <a:off x="2764" y="7041"/>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检查</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4" name="文本框 32"/>
            <p:cNvSpPr txBox="1">
              <a:spLocks noChangeArrowheads="1"/>
            </p:cNvSpPr>
            <p:nvPr>
              <p:custDataLst>
                <p:tags r:id="rId8"/>
              </p:custDataLst>
            </p:nvPr>
          </p:nvSpPr>
          <p:spPr bwMode="auto">
            <a:xfrm>
              <a:off x="4987" y="7019"/>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执行</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grpSp>
      <p:sp>
        <p:nvSpPr>
          <p:cNvPr id="3" name="文本框 2"/>
          <p:cNvSpPr txBox="1"/>
          <p:nvPr/>
        </p:nvSpPr>
        <p:spPr>
          <a:xfrm>
            <a:off x="1068070" y="4592320"/>
            <a:ext cx="3014345" cy="829945"/>
          </a:xfrm>
          <a:prstGeom prst="rect">
            <a:avLst/>
          </a:prstGeom>
          <a:solidFill>
            <a:schemeClr val="bg2"/>
          </a:solidFill>
          <a:effectLst>
            <a:softEdge rad="50800"/>
          </a:effectLst>
        </p:spPr>
        <p:txBody>
          <a:bodyPr wrap="square" rtlCol="0">
            <a:spAutoFit/>
          </a:bodyPr>
          <a:p>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此处不删除根据箱线图</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估计之后明显偏离一般情况的数据。因为股票的变化本来就是瞬息万变的，任何外部新闻的波动都可能导致</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股票的剧烈波动。</a:t>
            </a:r>
            <a:endPar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endParaRPr>
          </a:p>
        </p:txBody>
      </p:sp>
      <p:pic>
        <p:nvPicPr>
          <p:cNvPr id="13" name="图片 12"/>
          <p:cNvPicPr>
            <a:picLocks noChangeAspect="1"/>
          </p:cNvPicPr>
          <p:nvPr>
            <p:custDataLst>
              <p:tags r:id="rId9"/>
            </p:custDataLst>
          </p:nvPr>
        </p:nvPicPr>
        <p:blipFill>
          <a:blip r:embed="rId10"/>
          <a:stretch>
            <a:fillRect/>
          </a:stretch>
        </p:blipFill>
        <p:spPr>
          <a:xfrm>
            <a:off x="5291455" y="5544185"/>
            <a:ext cx="6806565" cy="848360"/>
          </a:xfrm>
          <a:prstGeom prst="rect">
            <a:avLst/>
          </a:prstGeom>
        </p:spPr>
      </p:pic>
      <p:cxnSp>
        <p:nvCxnSpPr>
          <p:cNvPr id="16" name="直接箭头连接符 15"/>
          <p:cNvCxnSpPr/>
          <p:nvPr/>
        </p:nvCxnSpPr>
        <p:spPr>
          <a:xfrm>
            <a:off x="8924290" y="5039360"/>
            <a:ext cx="1087120" cy="46418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1+#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1"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数据可视化</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283038" y="283563"/>
            <a:ext cx="246507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Visualization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30632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黑体" charset="0"/>
                <a:ea typeface="黑体" charset="0"/>
              </a:rPr>
              <a:t>个股</a:t>
            </a:r>
            <a:r>
              <a:rPr lang="zh-CN" altLang="en-US" sz="2400" dirty="0" smtClean="0">
                <a:solidFill>
                  <a:schemeClr val="bg1"/>
                </a:solidFill>
                <a:latin typeface="黑体" charset="0"/>
                <a:ea typeface="黑体" charset="0"/>
              </a:rPr>
              <a:t>趋势图</a:t>
            </a:r>
            <a:endParaRPr lang="zh-CN" altLang="en-US" sz="2400" dirty="0" smtClean="0">
              <a:solidFill>
                <a:schemeClr val="bg1"/>
              </a:solidFill>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611505" y="1528445"/>
            <a:ext cx="4748530" cy="2710180"/>
          </a:xfrm>
          <a:prstGeom prst="rect">
            <a:avLst/>
          </a:prstGeom>
        </p:spPr>
      </p:pic>
      <p:sp>
        <p:nvSpPr>
          <p:cNvPr id="4" name="文本框 3"/>
          <p:cNvSpPr txBox="1"/>
          <p:nvPr/>
        </p:nvSpPr>
        <p:spPr>
          <a:xfrm>
            <a:off x="406400" y="4731385"/>
            <a:ext cx="5135880" cy="521970"/>
          </a:xfrm>
          <a:prstGeom prst="rect">
            <a:avLst/>
          </a:prstGeom>
          <a:noFill/>
        </p:spPr>
        <p:txBody>
          <a:bodyPr wrap="square" rtlCol="0">
            <a:spAutoFit/>
          </a:bodyPr>
          <a:p>
            <a:r>
              <a:rPr lang="zh-CN" altLang="en-US" sz="1400">
                <a:latin typeface="黑体" charset="0"/>
                <a:ea typeface="黑体" charset="0"/>
              </a:rPr>
              <a:t>我们通过折线图可以很清晰的看见每一支股票的收盘价随时间的</a:t>
            </a:r>
            <a:r>
              <a:rPr lang="zh-CN" altLang="en-US" sz="1400">
                <a:latin typeface="黑体" charset="0"/>
                <a:ea typeface="黑体" charset="0"/>
              </a:rPr>
              <a:t>走势。</a:t>
            </a:r>
            <a:endParaRPr lang="zh-CN" altLang="en-US" sz="1400">
              <a:latin typeface="黑体" charset="0"/>
              <a:ea typeface="黑体" charset="0"/>
            </a:endParaRPr>
          </a:p>
        </p:txBody>
      </p:sp>
      <p:pic>
        <p:nvPicPr>
          <p:cNvPr id="10" name="图片 9"/>
          <p:cNvPicPr>
            <a:picLocks noChangeAspect="1"/>
          </p:cNvPicPr>
          <p:nvPr>
            <p:custDataLst>
              <p:tags r:id="rId3"/>
            </p:custDataLst>
          </p:nvPr>
        </p:nvPicPr>
        <p:blipFill>
          <a:blip r:embed="rId4"/>
          <a:stretch>
            <a:fillRect/>
          </a:stretch>
        </p:blipFill>
        <p:spPr>
          <a:xfrm>
            <a:off x="405765" y="5342890"/>
            <a:ext cx="5136515" cy="1079500"/>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5658485" y="973455"/>
            <a:ext cx="2793365" cy="189039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8636000" y="1016635"/>
            <a:ext cx="2781300" cy="1845310"/>
          </a:xfrm>
          <a:prstGeom prst="rect">
            <a:avLst/>
          </a:prstGeom>
        </p:spPr>
      </p:pic>
      <p:pic>
        <p:nvPicPr>
          <p:cNvPr id="18" name="图片 17"/>
          <p:cNvPicPr>
            <a:picLocks noChangeAspect="1"/>
          </p:cNvPicPr>
          <p:nvPr>
            <p:custDataLst>
              <p:tags r:id="rId9"/>
            </p:custDataLst>
          </p:nvPr>
        </p:nvPicPr>
        <p:blipFill>
          <a:blip r:embed="rId10"/>
          <a:stretch>
            <a:fillRect/>
          </a:stretch>
        </p:blipFill>
        <p:spPr>
          <a:xfrm>
            <a:off x="5658485" y="2882900"/>
            <a:ext cx="2797175" cy="1890395"/>
          </a:xfrm>
          <a:prstGeom prst="rect">
            <a:avLst/>
          </a:prstGeom>
        </p:spPr>
      </p:pic>
      <p:pic>
        <p:nvPicPr>
          <p:cNvPr id="19" name="图片 18"/>
          <p:cNvPicPr>
            <a:picLocks noChangeAspect="1"/>
          </p:cNvPicPr>
          <p:nvPr>
            <p:custDataLst>
              <p:tags r:id="rId11"/>
            </p:custDataLst>
          </p:nvPr>
        </p:nvPicPr>
        <p:blipFill>
          <a:blip r:embed="rId12"/>
          <a:stretch>
            <a:fillRect/>
          </a:stretch>
        </p:blipFill>
        <p:spPr>
          <a:xfrm>
            <a:off x="8561705" y="2882900"/>
            <a:ext cx="2855595" cy="1908810"/>
          </a:xfrm>
          <a:prstGeom prst="rect">
            <a:avLst/>
          </a:prstGeom>
        </p:spPr>
      </p:pic>
      <p:pic>
        <p:nvPicPr>
          <p:cNvPr id="20" name="图片 19"/>
          <p:cNvPicPr>
            <a:picLocks noChangeAspect="1"/>
          </p:cNvPicPr>
          <p:nvPr>
            <p:custDataLst>
              <p:tags r:id="rId13"/>
            </p:custDataLst>
          </p:nvPr>
        </p:nvPicPr>
        <p:blipFill>
          <a:blip r:embed="rId14"/>
          <a:stretch>
            <a:fillRect/>
          </a:stretch>
        </p:blipFill>
        <p:spPr>
          <a:xfrm>
            <a:off x="5640070" y="4913630"/>
            <a:ext cx="2797810" cy="1736725"/>
          </a:xfrm>
          <a:prstGeom prst="rect">
            <a:avLst/>
          </a:prstGeom>
        </p:spPr>
      </p:pic>
      <p:pic>
        <p:nvPicPr>
          <p:cNvPr id="21" name="图片 20"/>
          <p:cNvPicPr>
            <a:picLocks noChangeAspect="1"/>
          </p:cNvPicPr>
          <p:nvPr>
            <p:custDataLst>
              <p:tags r:id="rId15"/>
            </p:custDataLst>
          </p:nvPr>
        </p:nvPicPr>
        <p:blipFill>
          <a:blip r:embed="rId16"/>
          <a:stretch>
            <a:fillRect/>
          </a:stretch>
        </p:blipFill>
        <p:spPr>
          <a:xfrm>
            <a:off x="8636000" y="4913630"/>
            <a:ext cx="2775585" cy="17684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496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公司之间股票价格的相关性</a:t>
            </a:r>
            <a:endParaRPr lang="zh-CN" altLang="en-US" sz="1600" dirty="0" smtClean="0">
              <a:solidFill>
                <a:schemeClr val="bg1"/>
              </a:solidFill>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477000" y="4319270"/>
            <a:ext cx="5715000" cy="227330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466965" y="1016635"/>
            <a:ext cx="3519805" cy="3126105"/>
          </a:xfrm>
          <a:prstGeom prst="rect">
            <a:avLst/>
          </a:prstGeom>
        </p:spPr>
      </p:pic>
      <p:sp>
        <p:nvSpPr>
          <p:cNvPr id="13" name="文本框 12"/>
          <p:cNvSpPr txBox="1"/>
          <p:nvPr/>
        </p:nvSpPr>
        <p:spPr>
          <a:xfrm>
            <a:off x="593725" y="1501140"/>
            <a:ext cx="6235700" cy="737235"/>
          </a:xfrm>
          <a:prstGeom prst="rect">
            <a:avLst/>
          </a:prstGeom>
          <a:noFill/>
        </p:spPr>
        <p:txBody>
          <a:bodyPr wrap="square" rtlCol="0">
            <a:spAutoFit/>
          </a:bodyPr>
          <a:p>
            <a:r>
              <a:rPr lang="zh-CN" altLang="en-US" sz="1400">
                <a:latin typeface="黑体" charset="0"/>
                <a:ea typeface="黑体" charset="0"/>
              </a:rPr>
              <a:t>在股票投资过程中，有些股票的波动往往会呈现出相关性，</a:t>
            </a:r>
            <a:r>
              <a:rPr lang="zh-CN" altLang="en-US" sz="1400">
                <a:solidFill>
                  <a:schemeClr val="accent4">
                    <a:lumMod val="75000"/>
                  </a:schemeClr>
                </a:solidFill>
                <a:latin typeface="黑体" charset="0"/>
                <a:ea typeface="黑体" charset="0"/>
              </a:rPr>
              <a:t>相关性高的股票在市场产生波动的时候往往会呈现出相似的变化趋势</a:t>
            </a:r>
            <a:r>
              <a:rPr lang="zh-CN" altLang="en-US" sz="1400">
                <a:latin typeface="黑体" charset="0"/>
                <a:ea typeface="黑体" charset="0"/>
              </a:rPr>
              <a:t>，股民在炒股的时候了解股票之间的相关性是有必要的。</a:t>
            </a:r>
            <a:endParaRPr lang="zh-CN" altLang="en-US" sz="1400">
              <a:latin typeface="黑体" charset="0"/>
              <a:ea typeface="黑体" charset="0"/>
            </a:endParaRPr>
          </a:p>
        </p:txBody>
      </p:sp>
      <p:pic>
        <p:nvPicPr>
          <p:cNvPr id="22" name="图片 21"/>
          <p:cNvPicPr>
            <a:picLocks noChangeAspect="1"/>
          </p:cNvPicPr>
          <p:nvPr>
            <p:custDataLst>
              <p:tags r:id="rId5"/>
            </p:custDataLst>
          </p:nvPr>
        </p:nvPicPr>
        <p:blipFill>
          <a:blip r:embed="rId6"/>
          <a:stretch>
            <a:fillRect/>
          </a:stretch>
        </p:blipFill>
        <p:spPr>
          <a:xfrm>
            <a:off x="701040" y="2237740"/>
            <a:ext cx="6127750" cy="1844675"/>
          </a:xfrm>
          <a:prstGeom prst="rect">
            <a:avLst/>
          </a:prstGeom>
        </p:spPr>
      </p:pic>
      <p:sp>
        <p:nvSpPr>
          <p:cNvPr id="23" name="文本框 22"/>
          <p:cNvSpPr txBox="1"/>
          <p:nvPr/>
        </p:nvSpPr>
        <p:spPr>
          <a:xfrm>
            <a:off x="702310" y="4142740"/>
            <a:ext cx="5613400" cy="2676525"/>
          </a:xfrm>
          <a:prstGeom prst="rect">
            <a:avLst/>
          </a:prstGeom>
          <a:noFill/>
        </p:spPr>
        <p:txBody>
          <a:bodyPr wrap="square" rtlCol="0">
            <a:spAutoFit/>
          </a:bodyPr>
          <a:p>
            <a:r>
              <a:rPr lang="zh-CN" altLang="en-US" sz="1200">
                <a:latin typeface="Calibri" panose="020F0502020204030204" charset="0"/>
                <a:ea typeface="Calibri" panose="020F0502020204030204" charset="0"/>
                <a:cs typeface="黑体" charset="0"/>
              </a:rPr>
              <a:t>①</a:t>
            </a:r>
            <a:r>
              <a:rPr lang="en-US" altLang="zh-CN" sz="1200">
                <a:latin typeface="Calibri" panose="020F0502020204030204" charset="0"/>
                <a:ea typeface="Calibri" panose="020F0502020204030204" charset="0"/>
                <a:cs typeface="黑体" charset="0"/>
              </a:rPr>
              <a:t> </a:t>
            </a:r>
            <a:r>
              <a:rPr lang="zh-CN" altLang="en-US" sz="1200">
                <a:solidFill>
                  <a:schemeClr val="accent4">
                    <a:lumMod val="75000"/>
                  </a:schemeClr>
                </a:solidFill>
                <a:latin typeface="黑体" charset="0"/>
                <a:ea typeface="黑体" charset="0"/>
                <a:cs typeface="黑体" charset="0"/>
              </a:rPr>
              <a:t>苹果公司（AAPL）和微软公司（MSFT）的相关性是最高的，相关性高达0.9826190</a:t>
            </a:r>
            <a:r>
              <a:rPr lang="zh-CN" altLang="en-US" sz="1200">
                <a:latin typeface="黑体" charset="0"/>
                <a:ea typeface="黑体" charset="0"/>
                <a:cs typeface="黑体" charset="0"/>
              </a:rPr>
              <a:t>，这可能是因为它们两家公司都是科技行业的巨头，在同一行业内竞争激烈，所以它们的业绩和前景都受到许多相似的因素的影响，因此股价的变化趋势也往往相似。</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②</a:t>
            </a:r>
            <a:r>
              <a:rPr lang="en-US" altLang="zh-CN" sz="1200">
                <a:latin typeface="Calibri" panose="020F0502020204030204" charset="0"/>
                <a:ea typeface="Calibri" panose="020F0502020204030204" charset="0"/>
                <a:cs typeface="黑体" charset="0"/>
              </a:rPr>
              <a:t> </a:t>
            </a:r>
            <a:r>
              <a:rPr lang="zh-CN" altLang="en-US" sz="1200">
                <a:solidFill>
                  <a:schemeClr val="accent3"/>
                </a:solidFill>
                <a:latin typeface="黑体" charset="0"/>
                <a:ea typeface="黑体" charset="0"/>
                <a:cs typeface="黑体" charset="0"/>
              </a:rPr>
              <a:t>微软（MSFT）和超威半导体公司（AMD）的股价相关性也很高，高达0.9798445。</a:t>
            </a:r>
            <a:r>
              <a:rPr lang="zh-CN" altLang="en-US" sz="1200">
                <a:latin typeface="黑体" charset="0"/>
                <a:ea typeface="黑体" charset="0"/>
                <a:cs typeface="黑体" charset="0"/>
              </a:rPr>
              <a:t>这可能是因为超威半导体公司（AMD）和微软（MSFT）之间在技术合作和产品整合方面有密切的合作关系，例如，AMD的处理器和图形芯片广泛用于微软的Windows操作系统和Xbox游戏主机中。</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③</a:t>
            </a:r>
            <a:r>
              <a:rPr lang="en-US" altLang="zh-CN" sz="1200">
                <a:latin typeface="Calibri" panose="020F0502020204030204" charset="0"/>
                <a:ea typeface="Calibri" panose="020F0502020204030204" charset="0"/>
                <a:cs typeface="黑体" charset="0"/>
              </a:rPr>
              <a:t> </a:t>
            </a:r>
            <a:r>
              <a:rPr lang="zh-CN" altLang="en-US" sz="1200">
                <a:solidFill>
                  <a:schemeClr val="accent2"/>
                </a:solidFill>
                <a:latin typeface="黑体" charset="0"/>
                <a:ea typeface="黑体" charset="0"/>
                <a:cs typeface="黑体" charset="0"/>
              </a:rPr>
              <a:t>相关性最低的两家公司是思科公司（CSCO）和高通公司（QCOM）的股价，仅仅为0.6268759</a:t>
            </a:r>
            <a:r>
              <a:rPr lang="zh-CN" altLang="en-US" sz="1200">
                <a:latin typeface="黑体" charset="0"/>
                <a:ea typeface="黑体" charset="0"/>
                <a:cs typeface="黑体" charset="0"/>
              </a:rPr>
              <a:t>,这可能是因为思科公司（CSCO）是一家网络设备和解决方案提供商，而高通公司（QCOM）是一家移动通信技术公司。它们的主要业务领域和产品不同，包括网络设备、路由器、交换机和移动通信芯片等。由于业务差异，市场对它们的需求、竞争环境和盈利模式等方面的因素可能存在差异，从而导致股价相关性较低。</a:t>
            </a:r>
            <a:endParaRPr lang="zh-CN" altLang="en-US" sz="1200">
              <a:latin typeface="黑体" charset="0"/>
              <a:ea typeface="黑体" charset="0"/>
              <a:cs typeface="黑体" charset="0"/>
            </a:endParaRPr>
          </a:p>
        </p:txBody>
      </p:sp>
      <p:sp>
        <p:nvSpPr>
          <p:cNvPr id="24" name="矩形 23"/>
          <p:cNvSpPr/>
          <p:nvPr/>
        </p:nvSpPr>
        <p:spPr>
          <a:xfrm>
            <a:off x="6908165" y="5424805"/>
            <a:ext cx="514350" cy="1574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7422515" y="5424805"/>
            <a:ext cx="514350" cy="157480"/>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8"/>
            </p:custDataLst>
          </p:nvPr>
        </p:nvSpPr>
        <p:spPr>
          <a:xfrm>
            <a:off x="8468360" y="5798820"/>
            <a:ext cx="514350" cy="15748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0803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开盘价涨幅和日涨幅的相关性</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一天开盘价相对于前一个交易日的涨跌幅度往往会影响到投资者对于当前股票的信心。</a:t>
            </a:r>
            <a:r>
              <a:rPr lang="zh-CN" altLang="en-US" sz="1400">
                <a:latin typeface="黑体" charset="0"/>
                <a:ea typeface="黑体" charset="0"/>
              </a:rPr>
              <a:t>如果开盘价相对于前一天增长很多，则往往意味着可以当前该股市场不错，具有很好的投资潜力，所以研究每日开盘价的涨幅和每日涨幅的关系也是有必要的。</a:t>
            </a:r>
            <a:endParaRPr lang="zh-CN" altLang="en-US" sz="1400">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81990" y="2454275"/>
            <a:ext cx="5482590" cy="292989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757670" y="1026795"/>
            <a:ext cx="3745865" cy="265049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658610" y="3863975"/>
            <a:ext cx="3943985" cy="2702560"/>
          </a:xfrm>
          <a:prstGeom prst="rect">
            <a:avLst/>
          </a:prstGeom>
        </p:spPr>
      </p:pic>
      <p:sp>
        <p:nvSpPr>
          <p:cNvPr id="10" name="文本框 9"/>
          <p:cNvSpPr txBox="1"/>
          <p:nvPr/>
        </p:nvSpPr>
        <p:spPr>
          <a:xfrm>
            <a:off x="611505" y="5473700"/>
            <a:ext cx="5632450" cy="953135"/>
          </a:xfrm>
          <a:prstGeom prst="rect">
            <a:avLst/>
          </a:prstGeom>
          <a:noFill/>
        </p:spPr>
        <p:txBody>
          <a:bodyPr wrap="square" rtlCol="0">
            <a:spAutoFit/>
          </a:bodyPr>
          <a:p>
            <a:r>
              <a:rPr lang="zh-CN" altLang="en-US" sz="1400">
                <a:latin typeface="黑体" charset="0"/>
                <a:ea typeface="黑体" charset="0"/>
              </a:rPr>
              <a:t>根据绘制的散点图以及相关系数的条形图，我们可以发现</a:t>
            </a:r>
            <a:r>
              <a:rPr lang="zh-CN" altLang="en-US" sz="1400">
                <a:solidFill>
                  <a:srgbClr val="C00000"/>
                </a:solidFill>
                <a:latin typeface="黑体" charset="0"/>
                <a:ea typeface="黑体" charset="0"/>
              </a:rPr>
              <a:t>开盘价涨幅与当日涨幅之间存在一定的正相关，即开盘价涨幅越高，当日的涨幅就越高。</a:t>
            </a:r>
            <a:r>
              <a:rPr lang="zh-CN" altLang="en-US" sz="1400">
                <a:latin typeface="黑体" charset="0"/>
                <a:ea typeface="黑体" charset="0"/>
              </a:rPr>
              <a:t>所以，在进行短期投资的时候，投资者可以看好那些在开盘价涨幅中表现优异的个股，并进行选购。</a:t>
            </a:r>
            <a:endParaRPr lang="zh-CN" altLang="en-US" sz="1400">
              <a:latin typeface="黑体" charset="0"/>
              <a:ea typeface="黑体"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年化波动</a:t>
            </a:r>
            <a:r>
              <a:rPr lang="zh-CN" altLang="en-US" sz="1600" dirty="0" smtClean="0">
                <a:solidFill>
                  <a:schemeClr val="bg1"/>
                </a:solidFill>
                <a:latin typeface="黑体" charset="0"/>
                <a:ea typeface="黑体" charset="0"/>
              </a:rPr>
              <a:t>率比较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年化波动率是用来衡量资产或投资组合的风险程度的指标。</a:t>
            </a:r>
            <a:r>
              <a:rPr lang="zh-CN" altLang="en-US" sz="1400">
                <a:latin typeface="黑体" charset="0"/>
                <a:ea typeface="黑体" charset="0"/>
              </a:rPr>
              <a:t>它是描述价格或收益率在一段时间内的波动性大小，并将其转换为年度基准。</a:t>
            </a:r>
            <a:endParaRPr lang="zh-CN" altLang="en-US" sz="1400">
              <a:latin typeface="黑体" charset="0"/>
              <a:ea typeface="黑体" charset="0"/>
            </a:endParaRPr>
          </a:p>
          <a:p>
            <a:r>
              <a:rPr lang="zh-CN" altLang="en-US" sz="1400">
                <a:latin typeface="黑体" charset="0"/>
                <a:ea typeface="黑体" charset="0"/>
              </a:rPr>
              <a:t>通常，波动率越高，表示资产或投资组合的风险越大；波动率越低，表示风险较小。</a:t>
            </a:r>
            <a:endParaRPr lang="zh-CN" altLang="en-US" sz="1400">
              <a:latin typeface="黑体" charset="0"/>
              <a:ea typeface="黑体" charset="0"/>
            </a:endParaRPr>
          </a:p>
        </p:txBody>
      </p:sp>
      <p:sp>
        <p:nvSpPr>
          <p:cNvPr id="10" name="文本框 9"/>
          <p:cNvSpPr txBox="1"/>
          <p:nvPr/>
        </p:nvSpPr>
        <p:spPr>
          <a:xfrm>
            <a:off x="680720" y="5204460"/>
            <a:ext cx="10942320" cy="1168400"/>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a:t>
            </a:r>
            <a:r>
              <a:rPr lang="zh-CN" altLang="en-US" sz="1400">
                <a:solidFill>
                  <a:srgbClr val="C00000"/>
                </a:solidFill>
                <a:latin typeface="黑体" charset="0"/>
                <a:ea typeface="黑体" charset="0"/>
              </a:rPr>
              <a:t>超威半导体公司（AMD）的年化波动率最大，为0.7325548</a:t>
            </a:r>
            <a:r>
              <a:rPr lang="zh-CN" altLang="en-US" sz="1400">
                <a:latin typeface="黑体" charset="0"/>
                <a:ea typeface="黑体" charset="0"/>
              </a:rPr>
              <a:t>，与此同时</a:t>
            </a:r>
            <a:r>
              <a:rPr lang="zh-CN" altLang="en-US" sz="1400">
                <a:solidFill>
                  <a:srgbClr val="C00000"/>
                </a:solidFill>
                <a:latin typeface="黑体" charset="0"/>
                <a:ea typeface="黑体" charset="0"/>
              </a:rPr>
              <a:t>特斯拉（TSLA）以及奈飞（NFLX）公司的年化波动率也很高，分别为0.7168204和0.5586093</a:t>
            </a:r>
            <a:r>
              <a:rPr lang="zh-CN" altLang="en-US" sz="1400">
                <a:latin typeface="黑体" charset="0"/>
                <a:ea typeface="黑体" charset="0"/>
              </a:rPr>
              <a:t>，这意味着如果投资者选择这些公司进行投资，则需要</a:t>
            </a:r>
            <a:r>
              <a:rPr lang="zh-CN" altLang="en-US" sz="1400">
                <a:solidFill>
                  <a:schemeClr val="accent3">
                    <a:lumMod val="75000"/>
                  </a:schemeClr>
                </a:solidFill>
                <a:latin typeface="黑体" charset="0"/>
                <a:ea typeface="黑体" charset="0"/>
              </a:rPr>
              <a:t>承担更高的风险</a:t>
            </a:r>
            <a:r>
              <a:rPr lang="zh-CN" altLang="en-US" sz="1400">
                <a:latin typeface="黑体" charset="0"/>
                <a:ea typeface="黑体" charset="0"/>
              </a:rPr>
              <a:t>，这些公司可能适合更为激进的投资者或者对高风险高回报有较高容忍度的投资者。</a:t>
            </a:r>
            <a:endParaRPr lang="zh-CN" altLang="en-US" sz="1400">
              <a:latin typeface="黑体" charset="0"/>
              <a:ea typeface="黑体" charset="0"/>
            </a:endParaRPr>
          </a:p>
          <a:p>
            <a:r>
              <a:rPr lang="en-US" altLang="zh-CN" sz="1400">
                <a:latin typeface="黑体" charset="0"/>
                <a:ea typeface="黑体" charset="0"/>
              </a:rPr>
              <a:t>2</a:t>
            </a:r>
            <a:r>
              <a:rPr lang="zh-CN" altLang="en-US" sz="1400">
                <a:latin typeface="黑体" charset="0"/>
                <a:ea typeface="黑体" charset="0"/>
              </a:rPr>
              <a:t>，</a:t>
            </a:r>
            <a:r>
              <a:rPr lang="zh-CN" altLang="en-US" sz="1400">
                <a:solidFill>
                  <a:srgbClr val="C00000"/>
                </a:solidFill>
                <a:latin typeface="黑体" charset="0"/>
                <a:ea typeface="黑体" charset="0"/>
              </a:rPr>
              <a:t>CSCO、MSFT和SBUX等公司的年化波动率相对较低，分别为0.3039640、0.3199646和0.3236446</a:t>
            </a:r>
            <a:r>
              <a:rPr lang="zh-CN" altLang="en-US" sz="1400">
                <a:latin typeface="黑体" charset="0"/>
                <a:ea typeface="黑体" charset="0"/>
              </a:rPr>
              <a:t>。这表明这些公司的价格或</a:t>
            </a:r>
            <a:r>
              <a:rPr lang="zh-CN" altLang="en-US" sz="1400">
                <a:solidFill>
                  <a:schemeClr val="accent3">
                    <a:lumMod val="75000"/>
                  </a:schemeClr>
                </a:solidFill>
                <a:latin typeface="黑体" charset="0"/>
                <a:ea typeface="黑体" charset="0"/>
              </a:rPr>
              <a:t>收益率相对稳定，风险较小</a:t>
            </a:r>
            <a:r>
              <a:rPr lang="zh-CN" altLang="en-US" sz="1400">
                <a:latin typeface="黑体" charset="0"/>
                <a:ea typeface="黑体" charset="0"/>
              </a:rPr>
              <a:t>。针对保守型投资者，这些公司可能是较为合适的选择。</a:t>
            </a:r>
            <a:endParaRPr lang="zh-CN" altLang="en-US" sz="1400">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11505" y="2466340"/>
            <a:ext cx="3614420" cy="22313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3941445" y="2873375"/>
            <a:ext cx="3994785" cy="1838325"/>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8087995" y="2482215"/>
            <a:ext cx="3543935" cy="2123440"/>
          </a:xfrm>
          <a:prstGeom prst="rect">
            <a:avLst/>
          </a:prstGeom>
        </p:spPr>
      </p:pic>
      <p:sp>
        <p:nvSpPr>
          <p:cNvPr id="17" name="文本框 16"/>
          <p:cNvSpPr txBox="1"/>
          <p:nvPr/>
        </p:nvSpPr>
        <p:spPr>
          <a:xfrm>
            <a:off x="6672580" y="1184910"/>
            <a:ext cx="4951095" cy="1014730"/>
          </a:xfrm>
          <a:prstGeom prst="rect">
            <a:avLst/>
          </a:prstGeom>
          <a:solidFill>
            <a:schemeClr val="bg2"/>
          </a:solidFill>
          <a:ln>
            <a:gradFill>
              <a:gsLst>
                <a:gs pos="46000">
                  <a:schemeClr val="accent1">
                    <a:lumMod val="5000"/>
                    <a:lumOff val="95000"/>
                  </a:schemeClr>
                </a:gs>
                <a:gs pos="5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p>
            <a:r>
              <a:rPr lang="zh-CN" altLang="en-US" sz="1200">
                <a:solidFill>
                  <a:srgbClr val="C00000"/>
                </a:solidFill>
                <a:latin typeface="黑体" charset="0"/>
                <a:ea typeface="黑体" charset="0"/>
                <a:cs typeface="黑体" charset="0"/>
              </a:rPr>
              <a:t>计算年化波动率通常需要以下步骤：</a:t>
            </a:r>
            <a:endParaRPr lang="zh-CN" altLang="en-US" sz="1200">
              <a:solidFill>
                <a:srgbClr val="C00000"/>
              </a:solidFill>
              <a:latin typeface="黑体" charset="0"/>
              <a:ea typeface="黑体" charset="0"/>
              <a:cs typeface="黑体" charset="0"/>
            </a:endParaRPr>
          </a:p>
          <a:p>
            <a:r>
              <a:rPr lang="zh-CN" altLang="en-US" sz="1200">
                <a:latin typeface="黑体" charset="0"/>
                <a:ea typeface="黑体" charset="0"/>
                <a:cs typeface="黑体" charset="0"/>
              </a:rPr>
              <a:t>1. 计算资产或投资组合在一段时间内的波动率，通常使用</a:t>
            </a:r>
            <a:r>
              <a:rPr lang="zh-CN" altLang="en-US" sz="1200">
                <a:solidFill>
                  <a:srgbClr val="C00000"/>
                </a:solidFill>
                <a:latin typeface="黑体" charset="0"/>
                <a:ea typeface="黑体" charset="0"/>
                <a:cs typeface="黑体" charset="0"/>
              </a:rPr>
              <a:t>标准差</a:t>
            </a:r>
            <a:r>
              <a:rPr lang="zh-CN" altLang="en-US" sz="1200">
                <a:latin typeface="黑体" charset="0"/>
                <a:ea typeface="黑体" charset="0"/>
                <a:cs typeface="黑体" charset="0"/>
              </a:rPr>
              <a:t>作为衡量指标。</a:t>
            </a:r>
            <a:endParaRPr lang="zh-CN" altLang="en-US" sz="1200">
              <a:latin typeface="黑体" charset="0"/>
              <a:ea typeface="黑体" charset="0"/>
              <a:cs typeface="黑体" charset="0"/>
            </a:endParaRPr>
          </a:p>
          <a:p>
            <a:r>
              <a:rPr lang="zh-CN" altLang="en-US" sz="1200">
                <a:latin typeface="黑体" charset="0"/>
                <a:ea typeface="黑体" charset="0"/>
                <a:cs typeface="黑体" charset="0"/>
              </a:rPr>
              <a:t>2. 将该波动率转换为年度基准，这通常通过</a:t>
            </a:r>
            <a:r>
              <a:rPr lang="zh-CN" altLang="en-US" sz="1200">
                <a:solidFill>
                  <a:srgbClr val="C00000"/>
                </a:solidFill>
                <a:latin typeface="黑体" charset="0"/>
                <a:ea typeface="黑体" charset="0"/>
                <a:cs typeface="黑体" charset="0"/>
              </a:rPr>
              <a:t>乘以交易日数量的平方根来实现</a:t>
            </a:r>
            <a:r>
              <a:rPr lang="zh-CN" altLang="en-US" sz="1200">
                <a:latin typeface="黑体" charset="0"/>
                <a:ea typeface="黑体" charset="0"/>
                <a:cs typeface="黑体" charset="0"/>
              </a:rPr>
              <a:t>。假设一年中的交易日数量为252，这是常见的默认值。</a:t>
            </a:r>
            <a:endParaRPr lang="zh-CN" altLang="en-US" sz="1200">
              <a:latin typeface="黑体" charset="0"/>
              <a:ea typeface="黑体" charset="0"/>
              <a:cs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最大回撤比较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chemeClr val="accent4"/>
                </a:solidFill>
                <a:latin typeface="黑体" charset="0"/>
                <a:ea typeface="黑体" charset="0"/>
              </a:rPr>
              <a:t>最大回撤（Maximum Drawdown）</a:t>
            </a:r>
            <a:r>
              <a:rPr lang="zh-CN" altLang="en-US" sz="1400">
                <a:latin typeface="黑体" charset="0"/>
                <a:ea typeface="黑体" charset="0"/>
              </a:rPr>
              <a:t>是指在一段时间内，投资组合或资产价格从峰值下跌到最低点的最大幅度。最大回撤适用于评估短期投资的风险，因为它可以反映出投资者在某一段时间内可能面临的最大损失。</a:t>
            </a:r>
            <a:endParaRPr lang="zh-CN" altLang="en-US" sz="1400">
              <a:latin typeface="黑体" charset="0"/>
              <a:ea typeface="黑体" charset="0"/>
            </a:endParaRPr>
          </a:p>
        </p:txBody>
      </p:sp>
      <p:sp>
        <p:nvSpPr>
          <p:cNvPr id="10" name="文本框 9"/>
          <p:cNvSpPr txBox="1"/>
          <p:nvPr/>
        </p:nvSpPr>
        <p:spPr>
          <a:xfrm>
            <a:off x="680720" y="5204460"/>
            <a:ext cx="10942320" cy="1599565"/>
          </a:xfrm>
          <a:prstGeom prst="rect">
            <a:avLst/>
          </a:prstGeom>
          <a:noFill/>
        </p:spPr>
        <p:txBody>
          <a:bodyPr wrap="square" rtlCol="0">
            <a:spAutoFit/>
          </a:bodyPr>
          <a:p>
            <a:r>
              <a:rPr lang="en-US" sz="1400">
                <a:latin typeface="黑体" charset="0"/>
                <a:ea typeface="黑体" charset="0"/>
              </a:rPr>
              <a:t>1</a:t>
            </a:r>
            <a:r>
              <a:rPr lang="zh-CN" altLang="en-US" sz="1400">
                <a:latin typeface="黑体" charset="0"/>
                <a:ea typeface="黑体" charset="0"/>
              </a:rPr>
              <a:t>，</a:t>
            </a:r>
            <a:r>
              <a:rPr sz="1400">
                <a:solidFill>
                  <a:schemeClr val="accent4"/>
                </a:solidFill>
                <a:latin typeface="黑体" charset="0"/>
                <a:ea typeface="黑体" charset="0"/>
              </a:rPr>
              <a:t>奈飞公司(NFLX)、Mata公司以及特斯拉(TSLA)这三家公司的最大回撤比较大，分别为0.7577817、0.7552672和0.7170814。</a:t>
            </a:r>
            <a:r>
              <a:rPr sz="1400">
                <a:latin typeface="黑体" charset="0"/>
                <a:ea typeface="黑体" charset="0"/>
              </a:rPr>
              <a:t>这说明这三家公司在过去的时间段内经历了较大的价格波动，并且在某些时期经历了相对较大的下跌，意味着这些公司的股价受到了市场的较大波动、投资者情绪的影响或其他因素的影响。对于投资者来说，较大的最大回撤值可能表示较高的风险。这意味着在投资这些公司时，可能会面临较大的价格波动和潜在的损失。</a:t>
            </a:r>
            <a:endParaRPr sz="1400">
              <a:latin typeface="黑体" charset="0"/>
              <a:ea typeface="黑体" charset="0"/>
            </a:endParaRPr>
          </a:p>
          <a:p>
            <a:r>
              <a:rPr lang="en-US" sz="1400">
                <a:latin typeface="黑体" charset="0"/>
                <a:ea typeface="黑体" charset="0"/>
              </a:rPr>
              <a:t>2</a:t>
            </a:r>
            <a:r>
              <a:rPr lang="zh-CN" altLang="en-US" sz="1400">
                <a:latin typeface="黑体" charset="0"/>
                <a:ea typeface="黑体" charset="0"/>
              </a:rPr>
              <a:t>，</a:t>
            </a:r>
            <a:r>
              <a:rPr sz="1400">
                <a:solidFill>
                  <a:schemeClr val="accent4"/>
                </a:solidFill>
                <a:latin typeface="黑体" charset="0"/>
                <a:ea typeface="黑体" charset="0"/>
              </a:rPr>
              <a:t>苹果和微软两家公司的最大回撤相对较小，只有0.3左右。</a:t>
            </a:r>
            <a:r>
              <a:rPr sz="1400">
                <a:latin typeface="黑体" charset="0"/>
                <a:ea typeface="黑体" charset="0"/>
              </a:rPr>
              <a:t>这说明这两家公司在过去的时间段内经历了相对较少的价格波动，并且在某些时期经历的下跌幅度较小。这可能意味着这些公司在过去的时间段内的股价表现相对稳健，同时也暗示着这些公司的基本面较强，市场对其未来发展前景较为看好。</a:t>
            </a:r>
            <a:endParaRPr sz="1400">
              <a:latin typeface="黑体" charset="0"/>
              <a:ea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094730" y="902335"/>
            <a:ext cx="5964555" cy="42405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12140" y="2637790"/>
            <a:ext cx="5482590" cy="18427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6976110" cy="953135"/>
          </a:xfrm>
          <a:prstGeom prst="rect">
            <a:avLst/>
          </a:prstGeom>
          <a:noFill/>
        </p:spPr>
        <p:txBody>
          <a:bodyPr wrap="square" rtlCol="0">
            <a:spAutoFit/>
          </a:bodyPr>
          <a:p>
            <a:r>
              <a:rPr lang="zh-CN" altLang="en-US" sz="1400">
                <a:solidFill>
                  <a:schemeClr val="accent4"/>
                </a:solidFill>
                <a:latin typeface="黑体" charset="0"/>
                <a:ea typeface="黑体" charset="0"/>
              </a:rPr>
              <a:t>股票的季节性指的是股票价格在不同季节或特定时间段内出现重复性模式或波动。</a:t>
            </a:r>
            <a:endParaRPr lang="zh-CN" altLang="en-US" sz="1400">
              <a:solidFill>
                <a:schemeClr val="accent4"/>
              </a:solidFill>
              <a:latin typeface="黑体" charset="0"/>
              <a:ea typeface="黑体" charset="0"/>
            </a:endParaRPr>
          </a:p>
          <a:p>
            <a:r>
              <a:rPr lang="zh-CN" altLang="en-US" sz="1400">
                <a:latin typeface="黑体" charset="0"/>
                <a:ea typeface="黑体" charset="0"/>
              </a:rPr>
              <a:t>这种季节性波动可能与季节性因素（如节假日、季节性销售活动等）或行业特点相关。</a:t>
            </a:r>
            <a:endParaRPr lang="zh-CN" altLang="en-US" sz="1400">
              <a:latin typeface="黑体" charset="0"/>
              <a:ea typeface="黑体" charset="0"/>
            </a:endParaRPr>
          </a:p>
          <a:p>
            <a:r>
              <a:rPr lang="zh-CN" altLang="en-US" sz="1400">
                <a:latin typeface="黑体" charset="0"/>
                <a:ea typeface="黑体" charset="0"/>
              </a:rPr>
              <a:t>通过季节性分析，我们可以发现某些股票价格存在较为明显的</a:t>
            </a:r>
            <a:r>
              <a:rPr lang="zh-CN" altLang="en-US" sz="1400">
                <a:solidFill>
                  <a:schemeClr val="accent4"/>
                </a:solidFill>
                <a:latin typeface="黑体" charset="0"/>
                <a:ea typeface="黑体" charset="0"/>
              </a:rPr>
              <a:t>周期性波动</a:t>
            </a:r>
            <a:r>
              <a:rPr lang="zh-CN" altLang="en-US" sz="1400">
                <a:latin typeface="黑体" charset="0"/>
                <a:ea typeface="黑体" charset="0"/>
              </a:rPr>
              <a:t>。因此，通过对这些影响因素进行分析，投资者可以更准确地把握股票价格波动的趋势。</a:t>
            </a:r>
            <a:endParaRPr lang="zh-CN" altLang="en-US" sz="1400">
              <a:latin typeface="黑体" charset="0"/>
              <a:ea typeface="黑体" charset="0"/>
            </a:endParaRPr>
          </a:p>
        </p:txBody>
      </p:sp>
      <p:pic>
        <p:nvPicPr>
          <p:cNvPr id="4" name="图片 3"/>
          <p:cNvPicPr>
            <a:picLocks noChangeAspect="1"/>
          </p:cNvPicPr>
          <p:nvPr>
            <p:custDataLst>
              <p:tags r:id="rId1"/>
            </p:custDataLst>
          </p:nvPr>
        </p:nvPicPr>
        <p:blipFill>
          <a:blip r:embed="rId2"/>
          <a:stretch>
            <a:fillRect/>
          </a:stretch>
        </p:blipFill>
        <p:spPr>
          <a:xfrm>
            <a:off x="1133475" y="2534285"/>
            <a:ext cx="5067300" cy="312864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11505" y="5742940"/>
            <a:ext cx="6816725" cy="86804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7490460" y="1354455"/>
            <a:ext cx="4650105" cy="4761865"/>
          </a:xfrm>
          <a:prstGeom prst="rect">
            <a:avLst/>
          </a:prstGeom>
        </p:spPr>
      </p:pic>
      <p:sp>
        <p:nvSpPr>
          <p:cNvPr id="16" name="右箭头 15"/>
          <p:cNvSpPr/>
          <p:nvPr/>
        </p:nvSpPr>
        <p:spPr>
          <a:xfrm>
            <a:off x="6335395" y="3625850"/>
            <a:ext cx="1087120" cy="3162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30555" y="1941195"/>
            <a:ext cx="6906895" cy="2208530"/>
          </a:xfrm>
          <a:prstGeom prst="rect">
            <a:avLst/>
          </a:prstGeom>
        </p:spPr>
      </p:pic>
      <p:sp>
        <p:nvSpPr>
          <p:cNvPr id="3" name="文本框 2"/>
          <p:cNvSpPr txBox="1"/>
          <p:nvPr/>
        </p:nvSpPr>
        <p:spPr>
          <a:xfrm>
            <a:off x="633095" y="1630045"/>
            <a:ext cx="7836535" cy="306705"/>
          </a:xfrm>
          <a:prstGeom prst="rect">
            <a:avLst/>
          </a:prstGeom>
          <a:noFill/>
        </p:spPr>
        <p:txBody>
          <a:bodyPr wrap="square" rtlCol="0">
            <a:spAutoFit/>
          </a:bodyPr>
          <a:p>
            <a:r>
              <a:rPr lang="zh-CN" altLang="en-US" sz="1400">
                <a:latin typeface="黑体" charset="0"/>
                <a:ea typeface="黑体" charset="0"/>
              </a:rPr>
              <a:t>对每个公司进行季节性强度分析：</a:t>
            </a:r>
            <a:endParaRPr lang="zh-CN" altLang="en-US" sz="1400">
              <a:latin typeface="黑体" charset="0"/>
              <a:ea typeface="黑体" charset="0"/>
            </a:endParaRPr>
          </a:p>
        </p:txBody>
      </p:sp>
      <p:sp>
        <p:nvSpPr>
          <p:cNvPr id="10" name="文本框 9"/>
          <p:cNvSpPr txBox="1"/>
          <p:nvPr/>
        </p:nvSpPr>
        <p:spPr>
          <a:xfrm>
            <a:off x="801370" y="4154170"/>
            <a:ext cx="6735445" cy="2245360"/>
          </a:xfrm>
          <a:prstGeom prst="rect">
            <a:avLst/>
          </a:prstGeom>
          <a:noFill/>
        </p:spPr>
        <p:txBody>
          <a:bodyPr wrap="square" rtlCol="0">
            <a:spAutoFit/>
          </a:bodyPr>
          <a:p>
            <a:r>
              <a:rPr lang="zh-CN" altLang="en-US" sz="1400">
                <a:latin typeface="黑体" charset="0"/>
                <a:ea typeface="黑体" charset="0"/>
                <a:cs typeface="黑体" charset="0"/>
              </a:rPr>
              <a:t>1. </a:t>
            </a:r>
            <a:r>
              <a:rPr lang="zh-CN" altLang="en-US" sz="1400">
                <a:solidFill>
                  <a:schemeClr val="accent4"/>
                </a:solidFill>
                <a:latin typeface="黑体" charset="0"/>
                <a:ea typeface="黑体" charset="0"/>
                <a:cs typeface="黑体" charset="0"/>
              </a:rPr>
              <a:t>Company：</a:t>
            </a:r>
            <a:r>
              <a:rPr lang="zh-CN" altLang="en-US" sz="1400">
                <a:latin typeface="黑体" charset="0"/>
                <a:ea typeface="黑体" charset="0"/>
                <a:cs typeface="黑体" charset="0"/>
              </a:rPr>
              <a:t>公司名称。</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2. </a:t>
            </a:r>
            <a:r>
              <a:rPr lang="zh-CN" altLang="en-US" sz="1400">
                <a:solidFill>
                  <a:schemeClr val="accent4"/>
                </a:solidFill>
                <a:latin typeface="黑体" charset="0"/>
                <a:ea typeface="黑体" charset="0"/>
                <a:cs typeface="黑体" charset="0"/>
              </a:rPr>
              <a:t>Seasonality_Strength：</a:t>
            </a:r>
            <a:r>
              <a:rPr lang="zh-CN" altLang="en-US" sz="1400">
                <a:latin typeface="黑体" charset="0"/>
                <a:ea typeface="黑体" charset="0"/>
                <a:cs typeface="黑体" charset="0"/>
              </a:rPr>
              <a:t>季节性强度指标，量化了时间序列中季节性成分的相对重要性。数值越接近1，表明季节性成分越强；数值越接近0，表明季节性成分越弱。</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3. </a:t>
            </a:r>
            <a:r>
              <a:rPr lang="zh-CN" altLang="en-US" sz="1400">
                <a:solidFill>
                  <a:schemeClr val="accent4"/>
                </a:solidFill>
                <a:latin typeface="黑体" charset="0"/>
                <a:ea typeface="黑体" charset="0"/>
                <a:cs typeface="黑体" charset="0"/>
              </a:rPr>
              <a:t>ACF_Value：</a:t>
            </a:r>
            <a:r>
              <a:rPr lang="zh-CN" altLang="en-US" sz="1400">
                <a:latin typeface="黑体" charset="0"/>
                <a:ea typeface="黑体" charset="0"/>
                <a:cs typeface="黑体" charset="0"/>
              </a:rPr>
              <a:t>自相关系数，衡量时间序列中一个观测值与其前一个观测值的相关程度。接近1的高值表明强正自相关。</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4. </a:t>
            </a:r>
            <a:r>
              <a:rPr lang="zh-CN" altLang="en-US" sz="1400">
                <a:solidFill>
                  <a:schemeClr val="accent4"/>
                </a:solidFill>
                <a:latin typeface="黑体" charset="0"/>
                <a:ea typeface="黑体" charset="0"/>
                <a:cs typeface="黑体" charset="0"/>
              </a:rPr>
              <a:t>PACF_Value：</a:t>
            </a:r>
            <a:r>
              <a:rPr lang="zh-CN" altLang="en-US" sz="1400">
                <a:latin typeface="黑体" charset="0"/>
                <a:ea typeface="黑体" charset="0"/>
                <a:cs typeface="黑体" charset="0"/>
              </a:rPr>
              <a:t>偏自相关系数，衡量时间序列中一个观测值与其前一个观测值的直接关系，忽略中间观测值的影响。这对于确定AR模型的阶数很有帮助。</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5. </a:t>
            </a:r>
            <a:r>
              <a:rPr lang="zh-CN" altLang="en-US" sz="1400">
                <a:solidFill>
                  <a:schemeClr val="accent4"/>
                </a:solidFill>
                <a:latin typeface="黑体" charset="0"/>
                <a:ea typeface="黑体" charset="0"/>
                <a:cs typeface="黑体" charset="0"/>
              </a:rPr>
              <a:t>p_value：</a:t>
            </a:r>
            <a:r>
              <a:rPr lang="zh-CN" altLang="en-US" sz="1400">
                <a:latin typeface="黑体" charset="0"/>
                <a:ea typeface="黑体" charset="0"/>
                <a:cs typeface="黑体" charset="0"/>
              </a:rPr>
              <a:t>这是用于检验时间序列是否平稳的Augmented Dickey-Fuller（ADF）测试的P值。通常，如果P值小于某个显著性水平（如0.05），则拒绝存在单位根的原假设，认为序列是平稳的。</a:t>
            </a:r>
            <a:endParaRPr lang="zh-CN" altLang="en-US" sz="1400">
              <a:latin typeface="黑体" charset="0"/>
              <a:ea typeface="黑体" charset="0"/>
              <a:cs typeface="黑体" charset="0"/>
            </a:endParaRPr>
          </a:p>
        </p:txBody>
      </p:sp>
      <p:sp>
        <p:nvSpPr>
          <p:cNvPr id="17" name="文本框 16"/>
          <p:cNvSpPr txBox="1"/>
          <p:nvPr/>
        </p:nvSpPr>
        <p:spPr>
          <a:xfrm>
            <a:off x="7501255" y="1941195"/>
            <a:ext cx="4466590" cy="737235"/>
          </a:xfrm>
          <a:prstGeom prst="rect">
            <a:avLst/>
          </a:prstGeom>
          <a:solidFill>
            <a:schemeClr val="bg2"/>
          </a:solidFill>
        </p:spPr>
        <p:txBody>
          <a:bodyPr wrap="square" rtlCol="0">
            <a:spAutoFit/>
          </a:bodyPr>
          <a:p>
            <a:r>
              <a:rPr lang="zh-CN" altLang="en-US" sz="1400">
                <a:latin typeface="黑体" charset="0"/>
                <a:ea typeface="黑体" charset="0"/>
                <a:cs typeface="黑体" charset="0"/>
              </a:rPr>
              <a:t>所有公司的</a:t>
            </a:r>
            <a:r>
              <a:rPr lang="zh-CN" altLang="en-US" sz="1400">
                <a:solidFill>
                  <a:schemeClr val="accent4"/>
                </a:solidFill>
                <a:latin typeface="黑体" charset="0"/>
                <a:ea typeface="黑体" charset="0"/>
                <a:cs typeface="黑体" charset="0"/>
              </a:rPr>
              <a:t>季节性强度</a:t>
            </a:r>
            <a:r>
              <a:rPr lang="zh-CN" altLang="en-US" sz="1400">
                <a:latin typeface="黑体" charset="0"/>
                <a:ea typeface="黑体" charset="0"/>
                <a:cs typeface="黑体" charset="0"/>
              </a:rPr>
              <a:t>都相对较低，没有一个超过0.3，这表明在这些公司的股票价格时间序列中，季节性因素不是主导成分。</a:t>
            </a:r>
            <a:endParaRPr lang="zh-CN" altLang="en-US" sz="1400">
              <a:latin typeface="黑体" charset="0"/>
              <a:ea typeface="黑体" charset="0"/>
              <a:cs typeface="黑体" charset="0"/>
            </a:endParaRPr>
          </a:p>
        </p:txBody>
      </p:sp>
      <p:sp>
        <p:nvSpPr>
          <p:cNvPr id="18" name="文本框 17"/>
          <p:cNvSpPr txBox="1"/>
          <p:nvPr/>
        </p:nvSpPr>
        <p:spPr>
          <a:xfrm>
            <a:off x="7500620" y="3165475"/>
            <a:ext cx="4467225" cy="1168400"/>
          </a:xfrm>
          <a:prstGeom prst="rect">
            <a:avLst/>
          </a:prstGeom>
          <a:solidFill>
            <a:schemeClr val="bg2"/>
          </a:solidFill>
        </p:spPr>
        <p:txBody>
          <a:bodyPr wrap="square" rtlCol="0">
            <a:spAutoFit/>
          </a:bodyPr>
          <a:p>
            <a:r>
              <a:rPr lang="zh-CN" altLang="en-US" sz="1400">
                <a:latin typeface="黑体" charset="0"/>
                <a:ea typeface="黑体" charset="0"/>
                <a:cs typeface="黑体" charset="0"/>
              </a:rPr>
              <a:t>我们可能需要对数据进行差分以达到平稳性，这是SARIMA模型建模前的常见步骤。然而，由于季节性成分不强，可能不需要SARIMA模型中的季节性差分和季节性参数。相反，可能需要侧重于非季节性的ARIMA模型部分，特别是考虑到ACF值接近1。</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数据建模</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4" name="矩形 3"/>
          <p:cNvSpPr/>
          <p:nvPr>
            <p:custDataLst>
              <p:tags r:id="rId1"/>
            </p:custDataLst>
          </p:nvPr>
        </p:nvSpPr>
        <p:spPr>
          <a:xfrm>
            <a:off x="611505" y="1588770"/>
            <a:ext cx="2242820" cy="6737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旗黑-55简" panose="00020600040101010101" charset="-128"/>
                <a:ea typeface="汉仪旗黑-55简" panose="00020600040101010101" charset="-128"/>
              </a:rPr>
              <a:t>模型选用</a:t>
            </a:r>
            <a:endParaRPr lang="zh-CN" altLang="en-US" sz="2400" dirty="0" smtClean="0">
              <a:solidFill>
                <a:schemeClr val="bg1"/>
              </a:solidFill>
              <a:latin typeface="汉仪旗黑-55简" panose="00020600040101010101" charset="-128"/>
              <a:ea typeface="汉仪旗黑-55简" panose="00020600040101010101" charset="-128"/>
            </a:endParaRPr>
          </a:p>
        </p:txBody>
      </p:sp>
      <p:sp>
        <p:nvSpPr>
          <p:cNvPr id="11" name="矩形 10"/>
          <p:cNvSpPr/>
          <p:nvPr>
            <p:custDataLst>
              <p:tags r:id="rId2"/>
            </p:custDataLst>
          </p:nvPr>
        </p:nvSpPr>
        <p:spPr>
          <a:xfrm>
            <a:off x="610870" y="2580005"/>
            <a:ext cx="2242820" cy="6737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训练集/测试集的确定</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2" name="矩形 11"/>
          <p:cNvSpPr/>
          <p:nvPr>
            <p:custDataLst>
              <p:tags r:id="rId3"/>
            </p:custDataLst>
          </p:nvPr>
        </p:nvSpPr>
        <p:spPr>
          <a:xfrm>
            <a:off x="611505" y="3571240"/>
            <a:ext cx="2242820" cy="6737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预测逻辑</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3" name="矩形 12"/>
          <p:cNvSpPr/>
          <p:nvPr>
            <p:custDataLst>
              <p:tags r:id="rId4"/>
            </p:custDataLst>
          </p:nvPr>
        </p:nvSpPr>
        <p:spPr>
          <a:xfrm>
            <a:off x="611505" y="4562475"/>
            <a:ext cx="2242820" cy="673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16" name="文本框 15"/>
          <p:cNvSpPr txBox="1"/>
          <p:nvPr/>
        </p:nvSpPr>
        <p:spPr>
          <a:xfrm>
            <a:off x="2993390" y="1586230"/>
            <a:ext cx="8329930" cy="737235"/>
          </a:xfrm>
          <a:prstGeom prst="rect">
            <a:avLst/>
          </a:prstGeom>
          <a:noFill/>
        </p:spPr>
        <p:txBody>
          <a:bodyPr wrap="square" rtlCol="0">
            <a:spAutoFit/>
          </a:bodyPr>
          <a:p>
            <a:r>
              <a:rPr lang="zh-CN" altLang="en-US" sz="1400">
                <a:latin typeface="黑体" charset="0"/>
                <a:ea typeface="黑体" charset="0"/>
                <a:cs typeface="黑体" charset="0"/>
              </a:rPr>
              <a:t>选择</a:t>
            </a:r>
            <a:r>
              <a:rPr lang="zh-CN" altLang="en-US" sz="1400">
                <a:solidFill>
                  <a:schemeClr val="accent4"/>
                </a:solidFill>
                <a:latin typeface="黑体" charset="0"/>
                <a:ea typeface="黑体" charset="0"/>
                <a:cs typeface="黑体" charset="0"/>
              </a:rPr>
              <a:t>ARIMA模型</a:t>
            </a:r>
            <a:r>
              <a:rPr lang="zh-CN" altLang="en-US" sz="1400">
                <a:latin typeface="黑体" charset="0"/>
                <a:ea typeface="黑体" charset="0"/>
                <a:cs typeface="黑体" charset="0"/>
              </a:rPr>
              <a:t>进行预测，因为它是一种常见且实用的时间序列分析方法，特别适用于股票市场的短期预测。ARIMA模型结合了历史价格和其他经济因素的影响，能够捕捉股价走势的模式，从而预测未来价格的潜在走向。</a:t>
            </a:r>
            <a:endParaRPr lang="zh-CN" altLang="en-US" sz="1400">
              <a:latin typeface="黑体" charset="0"/>
              <a:ea typeface="黑体" charset="0"/>
              <a:cs typeface="黑体" charset="0"/>
            </a:endParaRPr>
          </a:p>
        </p:txBody>
      </p:sp>
      <p:sp>
        <p:nvSpPr>
          <p:cNvPr id="19" name="文本框 18"/>
          <p:cNvSpPr txBox="1"/>
          <p:nvPr/>
        </p:nvSpPr>
        <p:spPr>
          <a:xfrm>
            <a:off x="2993390" y="2580005"/>
            <a:ext cx="7984490" cy="306705"/>
          </a:xfrm>
          <a:prstGeom prst="rect">
            <a:avLst/>
          </a:prstGeom>
          <a:noFill/>
        </p:spPr>
        <p:txBody>
          <a:bodyPr wrap="square" rtlCol="0">
            <a:spAutoFit/>
          </a:bodyPr>
          <a:p>
            <a:r>
              <a:rPr lang="zh-CN" altLang="en-US" sz="1400">
                <a:solidFill>
                  <a:schemeClr val="accent4"/>
                </a:solidFill>
                <a:latin typeface="黑体" charset="0"/>
                <a:ea typeface="黑体" charset="0"/>
                <a:cs typeface="黑体" charset="0"/>
              </a:rPr>
              <a:t>前80%</a:t>
            </a:r>
            <a:r>
              <a:rPr lang="zh-CN" altLang="en-US" sz="1400">
                <a:latin typeface="黑体" charset="0"/>
                <a:ea typeface="黑体" charset="0"/>
                <a:cs typeface="黑体" charset="0"/>
              </a:rPr>
              <a:t>的数据作为训练集，</a:t>
            </a:r>
            <a:r>
              <a:rPr lang="zh-CN" altLang="en-US" sz="1400">
                <a:solidFill>
                  <a:schemeClr val="accent4"/>
                </a:solidFill>
                <a:latin typeface="黑体" charset="0"/>
                <a:ea typeface="黑体" charset="0"/>
                <a:cs typeface="黑体" charset="0"/>
              </a:rPr>
              <a:t>后20%</a:t>
            </a:r>
            <a:r>
              <a:rPr lang="zh-CN" altLang="en-US" sz="1400">
                <a:latin typeface="黑体" charset="0"/>
                <a:ea typeface="黑体" charset="0"/>
                <a:cs typeface="黑体" charset="0"/>
              </a:rPr>
              <a:t>的数据作为测试集。</a:t>
            </a:r>
            <a:endParaRPr lang="zh-CN" altLang="en-US" sz="1400">
              <a:latin typeface="黑体" charset="0"/>
              <a:ea typeface="黑体" charset="0"/>
              <a:cs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2993390" y="3434080"/>
            <a:ext cx="9043670" cy="948690"/>
          </a:xfrm>
          <a:prstGeom prst="rect">
            <a:avLst/>
          </a:prstGeom>
        </p:spPr>
      </p:pic>
      <p:sp>
        <p:nvSpPr>
          <p:cNvPr id="21" name="文本框 20"/>
          <p:cNvSpPr txBox="1"/>
          <p:nvPr/>
        </p:nvSpPr>
        <p:spPr>
          <a:xfrm>
            <a:off x="3143250" y="4570730"/>
            <a:ext cx="8172450" cy="1383665"/>
          </a:xfrm>
          <a:prstGeom prst="rect">
            <a:avLst/>
          </a:prstGeom>
          <a:noFill/>
        </p:spPr>
        <p:txBody>
          <a:bodyPr wrap="square" rtlCol="0">
            <a:spAutoFit/>
          </a:bodyPr>
          <a:p>
            <a:r>
              <a:rPr lang="en-US" altLang="zh-CN" sz="1400">
                <a:latin typeface="黑体" charset="0"/>
                <a:ea typeface="黑体" charset="0"/>
                <a:cs typeface="黑体" charset="0"/>
              </a:rPr>
              <a:t>·</a:t>
            </a:r>
            <a:r>
              <a:rPr lang="zh-CN" altLang="en-US" sz="1400">
                <a:solidFill>
                  <a:srgbClr val="C00000"/>
                </a:solidFill>
                <a:latin typeface="黑体" charset="0"/>
                <a:ea typeface="黑体" charset="0"/>
                <a:cs typeface="黑体" charset="0"/>
              </a:rPr>
              <a:t>手动搜索</a:t>
            </a:r>
            <a:r>
              <a:rPr lang="zh-CN" altLang="en-US" sz="1400">
                <a:latin typeface="黑体" charset="0"/>
                <a:ea typeface="黑体" charset="0"/>
                <a:cs typeface="黑体" charset="0"/>
              </a:rPr>
              <a:t>，我们遍历不同的 p 和 q 值组合（从 0 到 5），在每种组合下使用训练集拟合一个 ARIMA 模型，并在测试集上评估其性能。其次，我们使用了 </a:t>
            </a:r>
            <a:r>
              <a:rPr lang="zh-CN" altLang="en-US" sz="1400">
                <a:solidFill>
                  <a:srgbClr val="C00000"/>
                </a:solidFill>
                <a:latin typeface="黑体" charset="0"/>
                <a:ea typeface="黑体" charset="0"/>
                <a:cs typeface="黑体" charset="0"/>
              </a:rPr>
              <a:t>auto.arima</a:t>
            </a:r>
            <a:r>
              <a:rPr lang="zh-CN" altLang="en-US" sz="1400">
                <a:latin typeface="黑体" charset="0"/>
                <a:ea typeface="黑体" charset="0"/>
                <a:cs typeface="黑体" charset="0"/>
              </a:rPr>
              <a:t> 函数，它自动选择最佳的参数组合。</a:t>
            </a:r>
            <a:endParaRPr lang="zh-CN" altLang="en-US" sz="1400">
              <a:latin typeface="黑体" charset="0"/>
              <a:ea typeface="黑体" charset="0"/>
              <a:cs typeface="黑体" charset="0"/>
            </a:endParaRPr>
          </a:p>
          <a:p>
            <a:r>
              <a:rPr lang="en-US" altLang="zh-CN" sz="1400">
                <a:latin typeface="黑体" charset="0"/>
                <a:ea typeface="黑体" charset="0"/>
                <a:cs typeface="黑体" charset="0"/>
              </a:rPr>
              <a:t>·</a:t>
            </a:r>
            <a:r>
              <a:rPr lang="zh-CN" altLang="en-US" sz="1400">
                <a:latin typeface="黑体" charset="0"/>
                <a:ea typeface="黑体" charset="0"/>
                <a:cs typeface="黑体" charset="0"/>
              </a:rPr>
              <a:t>定义了一个评分函数 score_model，该函数综合考虑了模型预测的平均绝对百分比误差（MAPE）、均方根误差（RMSE）、Ljung-Box 测试的 p 值和赤池信息准则（AIC）。这个评分函数帮助我们比较和选择最佳的模型。</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445079" y="3184925"/>
            <a:ext cx="3134360" cy="983615"/>
          </a:xfrm>
          <a:prstGeom prst="rect">
            <a:avLst/>
          </a:prstGeom>
        </p:spPr>
        <p:txBody>
          <a:bodyPr wrap="none">
            <a:spAutoFit/>
          </a:bodyPr>
          <a:lstStyle/>
          <a:p>
            <a:pPr marL="0" lvl="1" algn="ctr"/>
            <a:r>
              <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rPr>
              <a:t>回归模型</a:t>
            </a:r>
            <a:endPar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01</a:t>
            </a:r>
            <a:endPar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4" name="矩形 33"/>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6" name="矩形 35"/>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nvGrpSpPr>
          <p:cNvPr id="3" name="组合 2"/>
          <p:cNvGrpSpPr/>
          <p:nvPr/>
        </p:nvGrpSpPr>
        <p:grpSpPr>
          <a:xfrm>
            <a:off x="11273051" y="1678675"/>
            <a:ext cx="918949" cy="3562066"/>
            <a:chOff x="11273051" y="1678675"/>
            <a:chExt cx="918949" cy="3562066"/>
          </a:xfrm>
        </p:grpSpPr>
        <p:sp>
          <p:nvSpPr>
            <p:cNvPr id="35" name="矩形 34"/>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7" name="矩形 36"/>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sp>
        <p:nvSpPr>
          <p:cNvPr id="38" name="矩形 37"/>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38"/>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5208"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2" name="矩形 1"/>
          <p:cNvSpPr/>
          <p:nvPr/>
        </p:nvSpPr>
        <p:spPr>
          <a:xfrm>
            <a:off x="611505" y="1601470"/>
            <a:ext cx="1404620" cy="460375"/>
          </a:xfrm>
          <a:prstGeom prst="rect">
            <a:avLst/>
          </a:prstGeom>
          <a:noFill/>
          <a:ln>
            <a:noFill/>
          </a:ln>
        </p:spPr>
        <p:txBody>
          <a:bodyPr wrap="none" rtlCol="0" anchor="t">
            <a:spAutoFit/>
          </a:bodyPr>
          <a:p>
            <a:pPr algn="ctr"/>
            <a:r>
              <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rPr>
              <a:t>训练结果</a:t>
            </a:r>
            <a:endPar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5586095" y="154940"/>
            <a:ext cx="4470400" cy="454533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11505" y="4185285"/>
            <a:ext cx="4763135" cy="1600835"/>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5522595" y="4700270"/>
            <a:ext cx="4533265" cy="1548130"/>
          </a:xfrm>
          <a:prstGeom prst="rect">
            <a:avLst/>
          </a:prstGeom>
        </p:spPr>
      </p:pic>
      <p:sp>
        <p:nvSpPr>
          <p:cNvPr id="18" name="文本框 17"/>
          <p:cNvSpPr txBox="1"/>
          <p:nvPr/>
        </p:nvSpPr>
        <p:spPr>
          <a:xfrm>
            <a:off x="10203815" y="2432050"/>
            <a:ext cx="1778635" cy="1753235"/>
          </a:xfrm>
          <a:prstGeom prst="rect">
            <a:avLst/>
          </a:prstGeom>
          <a:noFill/>
        </p:spPr>
        <p:txBody>
          <a:bodyPr wrap="square" rtlCol="0">
            <a:spAutoFit/>
          </a:bodyPr>
          <a:p>
            <a:r>
              <a:rPr lang="zh-CN" altLang="en-US" sz="1200">
                <a:latin typeface="黑体" charset="0"/>
                <a:ea typeface="黑体" charset="0"/>
                <a:cs typeface="黑体" charset="0"/>
              </a:rPr>
              <a:t>根据ARIMA模型的预测，</a:t>
            </a:r>
            <a:r>
              <a:rPr lang="zh-CN" altLang="en-US" sz="1200">
                <a:solidFill>
                  <a:schemeClr val="accent2">
                    <a:lumMod val="75000"/>
                  </a:schemeClr>
                </a:solidFill>
                <a:latin typeface="黑体" charset="0"/>
                <a:ea typeface="黑体" charset="0"/>
                <a:cs typeface="黑体" charset="0"/>
              </a:rPr>
              <a:t>短期内大多数公司的股价趋势显示出平稳或轻微下降的倾向。</a:t>
            </a:r>
            <a:r>
              <a:rPr lang="zh-CN" altLang="en-US" sz="1200">
                <a:latin typeface="黑体" charset="0"/>
                <a:ea typeface="黑体" charset="0"/>
                <a:cs typeface="黑体" charset="0"/>
              </a:rPr>
              <a:t>CSCO公司股价的轻微上涨可能反映了市场对该公司短期业绩的积极预期，或者可能是对市场整体趋势的一种微调。</a:t>
            </a:r>
            <a:endParaRPr lang="zh-CN" altLang="en-US" sz="1200">
              <a:latin typeface="黑体" charset="0"/>
              <a:ea typeface="黑体" charset="0"/>
              <a:cs typeface="黑体" charset="0"/>
            </a:endParaRPr>
          </a:p>
        </p:txBody>
      </p:sp>
      <p:pic>
        <p:nvPicPr>
          <p:cNvPr id="24" name="图片 23" descr="upload_post_object_v2_936972009"/>
          <p:cNvPicPr>
            <a:picLocks noChangeAspect="1"/>
          </p:cNvPicPr>
          <p:nvPr/>
        </p:nvPicPr>
        <p:blipFill>
          <a:blip r:embed="rId7"/>
          <a:stretch>
            <a:fillRect/>
          </a:stretch>
        </p:blipFill>
        <p:spPr>
          <a:xfrm>
            <a:off x="611712" y="2134362"/>
            <a:ext cx="4762922" cy="196710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16738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LSTM </a:t>
            </a:r>
            <a:r>
              <a:rPr lang="zh-CN" altLang="en-US" sz="1600" dirty="0" smtClean="0">
                <a:solidFill>
                  <a:schemeClr val="bg1"/>
                </a:solidFill>
                <a:latin typeface="黑体" charset="0"/>
                <a:ea typeface="黑体" charset="0"/>
              </a:rPr>
              <a:t>模型</a:t>
            </a:r>
            <a:endParaRPr lang="zh-CN" altLang="en-US" sz="1600" dirty="0" smtClean="0">
              <a:solidFill>
                <a:schemeClr val="bg1"/>
              </a:solidFill>
              <a:latin typeface="黑体" charset="0"/>
              <a:ea typeface="黑体" charset="0"/>
            </a:endParaRPr>
          </a:p>
        </p:txBody>
      </p:sp>
      <p:sp>
        <p:nvSpPr>
          <p:cNvPr id="18" name="文本框 17"/>
          <p:cNvSpPr txBox="1"/>
          <p:nvPr/>
        </p:nvSpPr>
        <p:spPr>
          <a:xfrm>
            <a:off x="611712" y="5614426"/>
            <a:ext cx="10822779" cy="615167"/>
          </a:xfrm>
          <a:prstGeom prst="rect">
            <a:avLst/>
          </a:prstGeom>
          <a:noFill/>
        </p:spPr>
        <p:txBody>
          <a:bodyPr wrap="square" rtlCol="0">
            <a:noAutofit/>
          </a:bodyPr>
          <a:p>
            <a:r>
              <a:rPr sz="1400"/>
              <a:t>由图可知，长期看来</a:t>
            </a:r>
            <a:r>
              <a:rPr sz="1400">
                <a:solidFill>
                  <a:srgbClr val="C00000"/>
                </a:solidFill>
              </a:rPr>
              <a:t>电子科技类公司</a:t>
            </a:r>
            <a:r>
              <a:rPr sz="1400"/>
              <a:t>的股票会有较大幅度的增长，推荐投资者关注</a:t>
            </a:r>
            <a:r>
              <a:rPr sz="1400">
                <a:solidFill>
                  <a:srgbClr val="006E77"/>
                </a:solidFill>
              </a:rPr>
              <a:t>特斯拉（TSLA），苹果（AAPL），以及超威半导体（AMD）的股票</a:t>
            </a:r>
            <a:r>
              <a:rPr sz="1400"/>
              <a:t>，并进行合理的投资。</a:t>
            </a:r>
            <a:endParaRPr lang="zh-CN" altLang="en-US" sz="1400">
              <a:latin typeface="黑体" charset="0"/>
              <a:ea typeface="黑体" charset="0"/>
              <a:cs typeface="黑体" charset="0"/>
            </a:endParaRPr>
          </a:p>
        </p:txBody>
      </p:sp>
      <p:sp>
        <p:nvSpPr>
          <p:cNvPr id="4" name="文本框 3"/>
          <p:cNvSpPr txBox="1"/>
          <p:nvPr/>
        </p:nvSpPr>
        <p:spPr>
          <a:xfrm>
            <a:off x="611712" y="1643948"/>
            <a:ext cx="9928542" cy="461010"/>
          </a:xfrm>
          <a:prstGeom prst="rect">
            <a:avLst/>
          </a:prstGeom>
          <a:noFill/>
        </p:spPr>
        <p:txBody>
          <a:bodyPr wrap="square" rtlCol="0" anchor="t">
            <a:noAutofit/>
          </a:bodyPr>
          <a:p>
            <a:r>
              <a:rPr lang="zh-CN" altLang="en-US" sz="1200">
                <a:solidFill>
                  <a:schemeClr val="tx1"/>
                </a:solidFill>
                <a:latin typeface="黑体" charset="0"/>
                <a:ea typeface="黑体" charset="0"/>
                <a:cs typeface="黑体" charset="0"/>
              </a:rPr>
              <a:t>由于通过ARIMA模型的预测我们只能得出股票短期的涨势，所以我们还通过</a:t>
            </a:r>
            <a:r>
              <a:rPr lang="zh-CN" altLang="en-US" sz="1200">
                <a:solidFill>
                  <a:srgbClr val="C00000"/>
                </a:solidFill>
                <a:latin typeface="黑体" charset="0"/>
                <a:ea typeface="黑体" charset="0"/>
                <a:cs typeface="黑体" charset="0"/>
              </a:rPr>
              <a:t>LSTM深度学习模型</a:t>
            </a:r>
            <a:r>
              <a:rPr lang="zh-CN" altLang="en-US" sz="1200">
                <a:solidFill>
                  <a:schemeClr val="tx1"/>
                </a:solidFill>
                <a:latin typeface="黑体" charset="0"/>
                <a:ea typeface="黑体" charset="0"/>
                <a:cs typeface="黑体" charset="0"/>
              </a:rPr>
              <a:t>进行了股票涨势的长期预测。</a:t>
            </a:r>
            <a:endParaRPr lang="zh-CN" altLang="en-US" sz="1200">
              <a:solidFill>
                <a:schemeClr val="tx1"/>
              </a:solidFill>
              <a:latin typeface="黑体" charset="0"/>
              <a:ea typeface="黑体" charset="0"/>
              <a:cs typeface="黑体" charset="0"/>
            </a:endParaRPr>
          </a:p>
        </p:txBody>
      </p:sp>
      <p:pic>
        <p:nvPicPr>
          <p:cNvPr id="12" name="图片 11" descr="upload_post_object_v2_296014783"/>
          <p:cNvPicPr>
            <a:picLocks noChangeAspect="1"/>
          </p:cNvPicPr>
          <p:nvPr/>
        </p:nvPicPr>
        <p:blipFill>
          <a:blip r:embed="rId1"/>
          <a:stretch>
            <a:fillRect/>
          </a:stretch>
        </p:blipFill>
        <p:spPr>
          <a:xfrm>
            <a:off x="611712" y="1970356"/>
            <a:ext cx="4604878" cy="1492516"/>
          </a:xfrm>
          <a:prstGeom prst="rect">
            <a:avLst/>
          </a:prstGeom>
        </p:spPr>
      </p:pic>
      <p:pic>
        <p:nvPicPr>
          <p:cNvPr id="13" name="图片 12" descr="upload_post_object_v2_120966420"/>
          <p:cNvPicPr>
            <a:picLocks noChangeAspect="1"/>
          </p:cNvPicPr>
          <p:nvPr/>
        </p:nvPicPr>
        <p:blipFill>
          <a:blip r:embed="rId2"/>
          <a:stretch>
            <a:fillRect/>
          </a:stretch>
        </p:blipFill>
        <p:spPr>
          <a:xfrm>
            <a:off x="5216568" y="1970334"/>
            <a:ext cx="4568452" cy="1492556"/>
          </a:xfrm>
          <a:prstGeom prst="rect">
            <a:avLst/>
          </a:prstGeom>
        </p:spPr>
      </p:pic>
      <p:pic>
        <p:nvPicPr>
          <p:cNvPr id="16" name="图片 15" descr="upload_post_object_v2_951352163"/>
          <p:cNvPicPr>
            <a:picLocks noChangeAspect="1"/>
          </p:cNvPicPr>
          <p:nvPr/>
        </p:nvPicPr>
        <p:blipFill>
          <a:blip r:embed="rId3"/>
          <a:stretch>
            <a:fillRect/>
          </a:stretch>
        </p:blipFill>
        <p:spPr>
          <a:xfrm>
            <a:off x="9785070" y="1970334"/>
            <a:ext cx="2190403" cy="1415420"/>
          </a:xfrm>
          <a:prstGeom prst="rect">
            <a:avLst/>
          </a:prstGeom>
        </p:spPr>
      </p:pic>
      <p:pic>
        <p:nvPicPr>
          <p:cNvPr id="19" name="图片 18" descr="upload_post_object_v2_534488422"/>
          <p:cNvPicPr>
            <a:picLocks noChangeAspect="1"/>
          </p:cNvPicPr>
          <p:nvPr/>
        </p:nvPicPr>
        <p:blipFill>
          <a:blip r:embed="rId4"/>
          <a:stretch>
            <a:fillRect/>
          </a:stretch>
        </p:blipFill>
        <p:spPr>
          <a:xfrm>
            <a:off x="611712" y="3695651"/>
            <a:ext cx="4604856" cy="1516389"/>
          </a:xfrm>
          <a:prstGeom prst="rect">
            <a:avLst/>
          </a:prstGeom>
        </p:spPr>
      </p:pic>
      <p:pic>
        <p:nvPicPr>
          <p:cNvPr id="20" name="图片 19" descr="upload_post_object_v2_073406349"/>
          <p:cNvPicPr>
            <a:picLocks noChangeAspect="1"/>
          </p:cNvPicPr>
          <p:nvPr/>
        </p:nvPicPr>
        <p:blipFill>
          <a:blip r:embed="rId5"/>
          <a:stretch>
            <a:fillRect/>
          </a:stretch>
        </p:blipFill>
        <p:spPr>
          <a:xfrm>
            <a:off x="5338241" y="3695666"/>
            <a:ext cx="4325156" cy="1439236"/>
          </a:xfrm>
          <a:prstGeom prst="rect">
            <a:avLst/>
          </a:prstGeom>
        </p:spPr>
      </p:pic>
      <p:pic>
        <p:nvPicPr>
          <p:cNvPr id="21" name="图片 20" descr="upload_post_object_v2_235404680"/>
          <p:cNvPicPr>
            <a:picLocks noChangeAspect="1"/>
          </p:cNvPicPr>
          <p:nvPr/>
        </p:nvPicPr>
        <p:blipFill>
          <a:blip r:embed="rId6"/>
          <a:stretch>
            <a:fillRect/>
          </a:stretch>
        </p:blipFill>
        <p:spPr>
          <a:xfrm>
            <a:off x="9785070" y="3695666"/>
            <a:ext cx="2118725" cy="143923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custDataLst>
              <p:tags r:id="rId1"/>
            </p:custDataLst>
          </p:nvPr>
        </p:nvSpPr>
        <p:spPr>
          <a:xfrm>
            <a:off x="611505" y="1588770"/>
            <a:ext cx="1758087" cy="452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a:latin typeface="黑体" charset="0"/>
                <a:ea typeface="黑体" charset="0"/>
              </a:rPr>
              <a:t>投资风险性建议</a:t>
            </a:r>
            <a:endParaRPr lang="zh-CN" altLang="en-US" sz="1400" dirty="0" smtClean="0">
              <a:solidFill>
                <a:schemeClr val="bg1"/>
              </a:solidFill>
              <a:latin typeface="黑体" charset="0"/>
              <a:ea typeface="黑体" charset="0"/>
            </a:endParaRPr>
          </a:p>
        </p:txBody>
      </p:sp>
      <p:sp>
        <p:nvSpPr>
          <p:cNvPr id="11" name="矩形 10"/>
          <p:cNvSpPr/>
          <p:nvPr>
            <p:custDataLst>
              <p:tags r:id="rId2"/>
            </p:custDataLst>
          </p:nvPr>
        </p:nvSpPr>
        <p:spPr>
          <a:xfrm>
            <a:off x="5995619" y="1588765"/>
            <a:ext cx="1947765" cy="452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长期股票投资建议</a:t>
            </a:r>
            <a:endParaRPr lang="zh-CN" altLang="en-US" sz="1400" dirty="0" smtClean="0">
              <a:solidFill>
                <a:schemeClr val="bg1"/>
              </a:solidFill>
              <a:latin typeface="黑体" charset="0"/>
              <a:ea typeface="黑体" charset="0"/>
            </a:endParaRPr>
          </a:p>
        </p:txBody>
      </p:sp>
      <p:sp>
        <p:nvSpPr>
          <p:cNvPr id="12" name="矩形 11"/>
          <p:cNvSpPr/>
          <p:nvPr>
            <p:custDataLst>
              <p:tags r:id="rId3"/>
            </p:custDataLst>
          </p:nvPr>
        </p:nvSpPr>
        <p:spPr>
          <a:xfrm>
            <a:off x="611712" y="4244995"/>
            <a:ext cx="1757894" cy="46298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短期股票投资</a:t>
            </a:r>
            <a:r>
              <a:rPr lang="zh-CN" altLang="en-US" sz="1400">
                <a:latin typeface="黑体" charset="0"/>
                <a:ea typeface="黑体" charset="0"/>
              </a:rPr>
              <a:t>建议</a:t>
            </a:r>
            <a:endParaRPr lang="zh-CN" altLang="en-US" sz="1400" dirty="0" smtClean="0">
              <a:solidFill>
                <a:schemeClr val="bg1"/>
              </a:solidFill>
              <a:latin typeface="黑体" charset="0"/>
              <a:ea typeface="黑体" charset="0"/>
            </a:endParaRPr>
          </a:p>
        </p:txBody>
      </p:sp>
      <p:sp>
        <p:nvSpPr>
          <p:cNvPr id="13" name="矩形 12"/>
          <p:cNvSpPr/>
          <p:nvPr>
            <p:custDataLst>
              <p:tags r:id="rId4"/>
            </p:custDataLst>
          </p:nvPr>
        </p:nvSpPr>
        <p:spPr>
          <a:xfrm>
            <a:off x="5995618" y="4244995"/>
            <a:ext cx="2116368" cy="463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2" name="五边形 1"/>
          <p:cNvSpPr/>
          <p:nvPr/>
        </p:nvSpPr>
        <p:spPr>
          <a:xfrm>
            <a:off x="611505" y="935355"/>
            <a:ext cx="1148106"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黑体" charset="0"/>
                <a:ea typeface="黑体" charset="0"/>
              </a:rPr>
              <a:t>总结</a:t>
            </a:r>
            <a:endParaRPr lang="zh-CN" altLang="en-US" sz="1600" dirty="0" smtClean="0">
              <a:solidFill>
                <a:schemeClr val="bg1"/>
              </a:solidFill>
              <a:latin typeface="黑体" charset="0"/>
              <a:ea typeface="黑体" charset="0"/>
            </a:endParaRPr>
          </a:p>
        </p:txBody>
      </p:sp>
      <p:sp>
        <p:nvSpPr>
          <p:cNvPr id="3" name="文本框 37"/>
          <p:cNvSpPr txBox="1"/>
          <p:nvPr/>
        </p:nvSpPr>
        <p:spPr>
          <a:xfrm>
            <a:off x="1225343" y="231532"/>
            <a:ext cx="942340" cy="497205"/>
          </a:xfrm>
          <a:prstGeom prst="rect">
            <a:avLst/>
          </a:prstGeom>
          <a:noFill/>
        </p:spPr>
        <p:txBody>
          <a:bodyPr wrap="none" lIns="128579" tIns="64289" rIns="128579" bIns="64289" rtlCol="0">
            <a:spAutoFit/>
          </a:bodyPr>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结论</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sp>
        <p:nvSpPr>
          <p:cNvPr id="10" name="文本框 37"/>
          <p:cNvSpPr txBox="1"/>
          <p:nvPr/>
        </p:nvSpPr>
        <p:spPr>
          <a:xfrm>
            <a:off x="2125532" y="262291"/>
            <a:ext cx="1750695" cy="435610"/>
          </a:xfrm>
          <a:prstGeom prst="rect">
            <a:avLst/>
          </a:prstGeom>
          <a:noFill/>
        </p:spPr>
        <p:txBody>
          <a:bodyPr wrap="none" lIns="128579" tIns="64289" rIns="128579" bIns="64289" rtlCol="0">
            <a:spAutoFit/>
          </a:bodyPr>
          <a:p>
            <a:pPr algn="ctr"/>
            <a:r>
              <a:rPr lang="en-US" altLang="zh-CN" sz="2000" b="1" dirty="0" smtClean="0">
                <a:latin typeface="黑体" charset="0"/>
                <a:ea typeface="黑体" charset="0"/>
                <a:sym typeface="Arial" panose="020B0604020202090204" pitchFamily="34" charset="0"/>
              </a:rPr>
              <a:t>Conclusion</a:t>
            </a:r>
            <a:endParaRPr lang="en-US" altLang="zh-CN" sz="2000" b="1" dirty="0" smtClean="0">
              <a:latin typeface="黑体" charset="0"/>
              <a:ea typeface="黑体" charset="0"/>
              <a:sym typeface="Arial" panose="020B0604020202090204" pitchFamily="34" charset="0"/>
            </a:endParaRPr>
          </a:p>
        </p:txBody>
      </p:sp>
      <p:sp>
        <p:nvSpPr>
          <p:cNvPr id="17" name="文本框 16"/>
          <p:cNvSpPr txBox="1"/>
          <p:nvPr/>
        </p:nvSpPr>
        <p:spPr>
          <a:xfrm>
            <a:off x="611712" y="2149757"/>
            <a:ext cx="4786159" cy="1383665"/>
          </a:xfrm>
          <a:prstGeom prst="rect">
            <a:avLst/>
          </a:prstGeom>
          <a:noFill/>
        </p:spPr>
        <p:txBody>
          <a:bodyPr wrap="square" rtlCol="0" anchor="t">
            <a:noAutofit/>
          </a:bodyPr>
          <a:p>
            <a:pPr lvl="0">
              <a:buAutoNum type="arabicPeriod"/>
            </a:pPr>
            <a:r>
              <a:rPr sz="1200">
                <a:solidFill>
                  <a:srgbClr val="C00000"/>
                </a:solidFill>
              </a:rPr>
              <a:t>分散投资：</a:t>
            </a:r>
            <a:r>
              <a:rPr sz="1200"/>
              <a:t>高相关性的股票，如苹果（AAPL）和微软（MSFT），可能会同时受到行业变化的影响。投资者应考虑将投资组合分散到不同行业，降低风险集中度。</a:t>
            </a:r>
            <a:endParaRPr sz="1200"/>
          </a:p>
          <a:p>
            <a:pPr lvl="0">
              <a:buAutoNum type="arabicPeriod"/>
            </a:pPr>
            <a:r>
              <a:rPr sz="1200">
                <a:solidFill>
                  <a:srgbClr val="C00000"/>
                </a:solidFill>
              </a:rPr>
              <a:t>关注波动性：</a:t>
            </a:r>
            <a:r>
              <a:rPr sz="1200"/>
              <a:t>高波动性的股票，如特斯拉（TSLA）和奈飞（NFLX），虽然可能带来高收益，但风险也相对较大。适合风险承受能力较高的投资者。相反，波动性较低的股票，如苹果（AAPL）和微软（MSFT），可能更适合寻求稳定投资回报的投资者。</a:t>
            </a:r>
            <a:endParaRPr sz="1200"/>
          </a:p>
          <a:p>
            <a:pPr lvl="0">
              <a:buAutoNum type="arabicPeriod"/>
            </a:pPr>
            <a:r>
              <a:rPr sz="1200">
                <a:solidFill>
                  <a:srgbClr val="C00000"/>
                </a:solidFill>
              </a:rPr>
              <a:t>注意最大回撤：</a:t>
            </a:r>
            <a:r>
              <a:rPr sz="1200"/>
              <a:t>股票的最大回撤可以反映出潜在的风险水平。投资者在选择股票时，应考虑其历史最大回撤，以衡量在极端市场条件下可能面临的损失。</a:t>
            </a:r>
            <a:endParaRPr lang="zh-CN" altLang="en-US" sz="1200"/>
          </a:p>
        </p:txBody>
      </p:sp>
      <p:sp>
        <p:nvSpPr>
          <p:cNvPr id="18" name="文本框 17"/>
          <p:cNvSpPr txBox="1"/>
          <p:nvPr/>
        </p:nvSpPr>
        <p:spPr>
          <a:xfrm>
            <a:off x="5995618" y="2149790"/>
            <a:ext cx="5573745" cy="829945"/>
          </a:xfrm>
          <a:prstGeom prst="rect">
            <a:avLst/>
          </a:prstGeom>
          <a:noFill/>
        </p:spPr>
        <p:txBody>
          <a:bodyPr wrap="square" rtlCol="0" anchor="t">
            <a:noAutofit/>
          </a:bodyPr>
          <a:p>
            <a:pPr lvl="0">
              <a:buAutoNum type="arabicPeriod"/>
            </a:pPr>
            <a:r>
              <a:rPr sz="1200">
                <a:solidFill>
                  <a:srgbClr val="C00000"/>
                </a:solidFill>
              </a:rPr>
              <a:t>关注行业趋势：</a:t>
            </a:r>
            <a:r>
              <a:rPr sz="1200"/>
              <a:t>电子科技行业（如</a:t>
            </a:r>
            <a:r>
              <a:rPr sz="1200">
                <a:solidFill>
                  <a:srgbClr val="006E77"/>
                </a:solidFill>
              </a:rPr>
              <a:t>特斯拉、苹果、AMD、微软</a:t>
            </a:r>
            <a:r>
              <a:rPr sz="1200"/>
              <a:t>）长期看来有较大增长潜力，因此，对于长期投资者来说，这些公司可能是值得关注的对象。</a:t>
            </a:r>
            <a:endParaRPr sz="1200"/>
          </a:p>
          <a:p>
            <a:pPr lvl="0">
              <a:buAutoNum type="arabicPeriod"/>
            </a:pPr>
            <a:r>
              <a:rPr sz="1200">
                <a:solidFill>
                  <a:srgbClr val="C00000"/>
                </a:solidFill>
              </a:rPr>
              <a:t>基本面分析：</a:t>
            </a:r>
            <a:r>
              <a:rPr sz="1200"/>
              <a:t>长期投资者应重点关注公司的基本面，包括盈利能力、增长潜力和市场地位等。稳健的基本面是支撑长期增长的关键。</a:t>
            </a:r>
            <a:endParaRPr lang="zh-CN" altLang="en-US" sz="1200"/>
          </a:p>
        </p:txBody>
      </p:sp>
      <p:sp>
        <p:nvSpPr>
          <p:cNvPr id="22" name="文本框 21"/>
          <p:cNvSpPr txBox="1"/>
          <p:nvPr/>
        </p:nvSpPr>
        <p:spPr>
          <a:xfrm>
            <a:off x="611712" y="4735216"/>
            <a:ext cx="4786210" cy="1568450"/>
          </a:xfrm>
          <a:prstGeom prst="rect">
            <a:avLst/>
          </a:prstGeom>
          <a:noFill/>
        </p:spPr>
        <p:txBody>
          <a:bodyPr wrap="square" rtlCol="0" anchor="t">
            <a:noAutofit/>
          </a:bodyPr>
          <a:p>
            <a:pPr lvl="0">
              <a:buAutoNum type="arabicPeriod"/>
            </a:pPr>
            <a:r>
              <a:rPr sz="1200">
                <a:solidFill>
                  <a:srgbClr val="C00000"/>
                </a:solidFill>
              </a:rPr>
              <a:t>关注开盘价涨幅：</a:t>
            </a:r>
            <a:r>
              <a:rPr sz="1200"/>
              <a:t>短期内，</a:t>
            </a:r>
            <a:r>
              <a:rPr sz="1200" b="1"/>
              <a:t>开盘价涨幅与当日涨幅呈正相关。</a:t>
            </a:r>
            <a:r>
              <a:rPr sz="1200"/>
              <a:t>投资者可以短期关注那些开盘价表现良好的股票进行投资。</a:t>
            </a:r>
            <a:endParaRPr sz="1200"/>
          </a:p>
          <a:p>
            <a:pPr lvl="0">
              <a:buAutoNum type="arabicPeriod"/>
            </a:pPr>
            <a:r>
              <a:rPr sz="1200">
                <a:solidFill>
                  <a:srgbClr val="C00000"/>
                </a:solidFill>
              </a:rPr>
              <a:t>注意ARIMA模型预测：</a:t>
            </a:r>
            <a:r>
              <a:rPr sz="1200"/>
              <a:t>虽然ARIMA模型能提供一定的短期股价走势预测，但需要注意这类模型未考虑宏观经济和行业动态等因素，因此应结合其他分析方法使用。不过根据我们的ARIMA模型预测，思科公司在短期内股票涨势较好，而其他公司的股票可能会有小幅回落，投资者可以考虑关注</a:t>
            </a:r>
            <a:r>
              <a:rPr sz="1200">
                <a:solidFill>
                  <a:srgbClr val="006E77"/>
                </a:solidFill>
              </a:rPr>
              <a:t>思科公司</a:t>
            </a:r>
            <a:r>
              <a:rPr sz="1200"/>
              <a:t>。</a:t>
            </a:r>
            <a:endParaRPr sz="1200"/>
          </a:p>
          <a:p>
            <a:pPr lvl="0">
              <a:buAutoNum type="arabicPeriod"/>
            </a:pPr>
            <a:r>
              <a:rPr sz="1200">
                <a:solidFill>
                  <a:srgbClr val="C00000"/>
                </a:solidFill>
              </a:rPr>
              <a:t>市场新闻和事件：</a:t>
            </a:r>
            <a:r>
              <a:rPr sz="1200"/>
              <a:t>短期内，市场新闻和事件对股价的影响很大。保持对最新市场动态的关注，可以帮助捕捉短期交易机会。</a:t>
            </a:r>
            <a:endParaRPr sz="1200"/>
          </a:p>
          <a:p>
            <a:pPr lvl="0" indent="0">
              <a:buNone/>
            </a:pPr>
            <a:endParaRPr lang="zh-CN" altLang="en-US" sz="1200"/>
          </a:p>
        </p:txBody>
      </p:sp>
      <p:sp>
        <p:nvSpPr>
          <p:cNvPr id="23" name="文本框 22"/>
          <p:cNvSpPr txBox="1"/>
          <p:nvPr/>
        </p:nvSpPr>
        <p:spPr>
          <a:xfrm>
            <a:off x="5995618" y="4889479"/>
            <a:ext cx="5573795" cy="645160"/>
          </a:xfrm>
          <a:prstGeom prst="rect">
            <a:avLst/>
          </a:prstGeom>
          <a:noFill/>
        </p:spPr>
        <p:txBody>
          <a:bodyPr wrap="square" rtlCol="0" anchor="t">
            <a:noAutofit/>
          </a:bodyPr>
          <a:p>
            <a:r>
              <a:rPr sz="1200"/>
              <a:t>投资者在做出投资决策时，应综合考虑自己的</a:t>
            </a:r>
            <a:r>
              <a:rPr sz="1200">
                <a:solidFill>
                  <a:srgbClr val="C00000"/>
                </a:solidFill>
              </a:rPr>
              <a:t>风险承受能力、投资目标和市场情况</a:t>
            </a:r>
            <a:r>
              <a:rPr sz="1200"/>
              <a:t>。分散投资组合、关注行业动态和基本面分析是降低风险和寻找投资机会的关键。同时，不断学习和适时调整策略也是智慧投资的一部分。</a:t>
            </a:r>
            <a:endParaRPr lang="zh-CN" altLang="en-US"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教育数据分析：项目背景分析</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24" name="图片 23"/>
          <p:cNvPicPr>
            <a:picLocks noChangeAspect="1"/>
          </p:cNvPicPr>
          <p:nvPr/>
        </p:nvPicPr>
        <p:blipFill>
          <a:blip r:embed="rId1"/>
          <a:stretch>
            <a:fillRect/>
          </a:stretch>
        </p:blipFill>
        <p:spPr>
          <a:xfrm>
            <a:off x="1933440" y="1361787"/>
            <a:ext cx="8573696" cy="2067213"/>
          </a:xfrm>
          <a:prstGeom prst="rect">
            <a:avLst/>
          </a:prstGeom>
        </p:spPr>
      </p:pic>
      <p:pic>
        <p:nvPicPr>
          <p:cNvPr id="26" name="图片 25"/>
          <p:cNvPicPr>
            <a:picLocks noChangeAspect="1"/>
          </p:cNvPicPr>
          <p:nvPr/>
        </p:nvPicPr>
        <p:blipFill>
          <a:blip r:embed="rId2"/>
          <a:stretch>
            <a:fillRect/>
          </a:stretch>
        </p:blipFill>
        <p:spPr>
          <a:xfrm>
            <a:off x="1977830" y="3429000"/>
            <a:ext cx="7478169" cy="2753109"/>
          </a:xfrm>
          <a:prstGeom prst="rect">
            <a:avLst/>
          </a:prstGeom>
        </p:spPr>
      </p:pic>
      <p:pic>
        <p:nvPicPr>
          <p:cNvPr id="28" name="图片 27"/>
          <p:cNvPicPr>
            <a:picLocks noChangeAspect="1"/>
          </p:cNvPicPr>
          <p:nvPr/>
        </p:nvPicPr>
        <p:blipFill>
          <a:blip r:embed="rId3"/>
          <a:stretch>
            <a:fillRect/>
          </a:stretch>
        </p:blipFill>
        <p:spPr>
          <a:xfrm>
            <a:off x="1951196" y="3491142"/>
            <a:ext cx="7826780" cy="29538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37896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教育数据分析：数据预处理</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5" name="圆角矩形 14"/>
          <p:cNvSpPr/>
          <p:nvPr/>
        </p:nvSpPr>
        <p:spPr>
          <a:xfrm>
            <a:off x="996977" y="3993986"/>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、处理一类异常值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1025421" y="1852296"/>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、查找缺失值与空值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401171" y="3993986"/>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、数值计算</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401172" y="1852296"/>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pic>
        <p:nvPicPr>
          <p:cNvPr id="16" name="图片 15"/>
          <p:cNvPicPr>
            <a:picLocks noChangeAspect="1"/>
          </p:cNvPicPr>
          <p:nvPr/>
        </p:nvPicPr>
        <p:blipFill>
          <a:blip r:embed="rId1"/>
          <a:stretch>
            <a:fillRect/>
          </a:stretch>
        </p:blipFill>
        <p:spPr>
          <a:xfrm>
            <a:off x="4241713" y="2125559"/>
            <a:ext cx="3019846" cy="3115110"/>
          </a:xfrm>
          <a:prstGeom prst="rect">
            <a:avLst/>
          </a:prstGeom>
        </p:spPr>
      </p:pic>
      <p:pic>
        <p:nvPicPr>
          <p:cNvPr id="25" name="图片 24"/>
          <p:cNvPicPr>
            <a:picLocks noChangeAspect="1"/>
          </p:cNvPicPr>
          <p:nvPr/>
        </p:nvPicPr>
        <p:blipFill rotWithShape="1">
          <a:blip r:embed="rId2"/>
          <a:srcRect l="2479" r="50413" b="22547"/>
          <a:stretch>
            <a:fillRect/>
          </a:stretch>
        </p:blipFill>
        <p:spPr>
          <a:xfrm>
            <a:off x="1105160" y="2513117"/>
            <a:ext cx="3136553" cy="1198302"/>
          </a:xfrm>
          <a:prstGeom prst="rect">
            <a:avLst/>
          </a:prstGeom>
        </p:spPr>
      </p:pic>
      <p:pic>
        <p:nvPicPr>
          <p:cNvPr id="30" name="图片 29"/>
          <p:cNvPicPr>
            <a:picLocks noChangeAspect="1"/>
          </p:cNvPicPr>
          <p:nvPr/>
        </p:nvPicPr>
        <p:blipFill>
          <a:blip r:embed="rId3"/>
          <a:stretch>
            <a:fillRect/>
          </a:stretch>
        </p:blipFill>
        <p:spPr>
          <a:xfrm>
            <a:off x="7401172" y="2513117"/>
            <a:ext cx="3302522" cy="1300993"/>
          </a:xfrm>
          <a:prstGeom prst="rect">
            <a:avLst/>
          </a:prstGeom>
        </p:spPr>
      </p:pic>
      <p:pic>
        <p:nvPicPr>
          <p:cNvPr id="32" name="图片 31"/>
          <p:cNvPicPr>
            <a:picLocks noChangeAspect="1"/>
          </p:cNvPicPr>
          <p:nvPr/>
        </p:nvPicPr>
        <p:blipFill>
          <a:blip r:embed="rId4"/>
          <a:stretch>
            <a:fillRect/>
          </a:stretch>
        </p:blipFill>
        <p:spPr>
          <a:xfrm>
            <a:off x="1806484" y="4657981"/>
            <a:ext cx="1486107" cy="590632"/>
          </a:xfrm>
          <a:prstGeom prst="rect">
            <a:avLst/>
          </a:prstGeom>
        </p:spPr>
      </p:pic>
      <p:pic>
        <p:nvPicPr>
          <p:cNvPr id="37" name="图片 36"/>
          <p:cNvPicPr>
            <a:picLocks noChangeAspect="1"/>
          </p:cNvPicPr>
          <p:nvPr/>
        </p:nvPicPr>
        <p:blipFill>
          <a:blip r:embed="rId5"/>
          <a:stretch>
            <a:fillRect/>
          </a:stretch>
        </p:blipFill>
        <p:spPr>
          <a:xfrm>
            <a:off x="7401171" y="4755564"/>
            <a:ext cx="3105124" cy="632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6" grpId="0" bldLvl="0" animBg="1"/>
      <p:bldP spid="27" grpId="0" bldLvl="0" animBg="1"/>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3" name="圆角矩形 12"/>
          <p:cNvSpPr/>
          <p:nvPr/>
        </p:nvSpPr>
        <p:spPr>
          <a:xfrm>
            <a:off x="1439678" y="1450347"/>
            <a:ext cx="4579381" cy="6687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性</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别</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完成率的影响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7" name="圆角矩形 56"/>
          <p:cNvSpPr/>
          <p:nvPr/>
        </p:nvSpPr>
        <p:spPr>
          <a:xfrm>
            <a:off x="1422088" y="3188145"/>
            <a:ext cx="4596972"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学生</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阅读</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和数学能力差</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异</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分析</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9" name="圆角矩形 58"/>
          <p:cNvSpPr/>
          <p:nvPr/>
        </p:nvSpPr>
        <p:spPr>
          <a:xfrm>
            <a:off x="1439678" y="4818096"/>
            <a:ext cx="457938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学率对高等教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入学率的影响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0" name="圆角矩形 59"/>
          <p:cNvSpPr/>
          <p:nvPr/>
        </p:nvSpPr>
        <p:spPr>
          <a:xfrm>
            <a:off x="6351729" y="3188145"/>
            <a:ext cx="449652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地理位</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置</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1" name="圆角矩形 60"/>
          <p:cNvSpPr/>
          <p:nvPr/>
        </p:nvSpPr>
        <p:spPr>
          <a:xfrm>
            <a:off x="6351729" y="1432382"/>
            <a:ext cx="4496521" cy="6687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2" name="圆角矩形 61"/>
          <p:cNvSpPr/>
          <p:nvPr/>
        </p:nvSpPr>
        <p:spPr>
          <a:xfrm>
            <a:off x="6351729" y="4812677"/>
            <a:ext cx="4496521"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汉仪旗黑-55简" panose="00020600040101010101" charset="-128"/>
                <a:ea typeface="汉仪旗黑-55简" panose="00020600040101010101" charset="-128"/>
                <a:sym typeface="Arial" panose="020B0604020202090204" pitchFamily="34" charset="0"/>
              </a:rPr>
              <a:t>……</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2956264" y="3089995"/>
            <a:ext cx="6036815" cy="3616650"/>
          </a:xfrm>
          <a:prstGeom prst="rect">
            <a:avLst/>
          </a:prstGeom>
        </p:spPr>
      </p:pic>
      <p:pic>
        <p:nvPicPr>
          <p:cNvPr id="9" name="图片 8"/>
          <p:cNvPicPr>
            <a:picLocks noChangeAspect="1"/>
          </p:cNvPicPr>
          <p:nvPr/>
        </p:nvPicPr>
        <p:blipFill>
          <a:blip r:embed="rId2"/>
          <a:stretch>
            <a:fillRect/>
          </a:stretch>
        </p:blipFill>
        <p:spPr>
          <a:xfrm>
            <a:off x="2317072" y="1154759"/>
            <a:ext cx="6898705" cy="1620394"/>
          </a:xfrm>
          <a:prstGeom prst="rect">
            <a:avLst/>
          </a:prstGeom>
        </p:spPr>
      </p:pic>
      <p:pic>
        <p:nvPicPr>
          <p:cNvPr id="11" name="图片 10"/>
          <p:cNvPicPr>
            <a:picLocks noChangeAspect="1"/>
          </p:cNvPicPr>
          <p:nvPr/>
        </p:nvPicPr>
        <p:blipFill>
          <a:blip r:embed="rId3"/>
          <a:stretch>
            <a:fillRect/>
          </a:stretch>
        </p:blipFill>
        <p:spPr>
          <a:xfrm>
            <a:off x="611760" y="1355157"/>
            <a:ext cx="5490870" cy="1082335"/>
          </a:xfrm>
          <a:prstGeom prst="rect">
            <a:avLst/>
          </a:prstGeom>
        </p:spPr>
      </p:pic>
      <p:pic>
        <p:nvPicPr>
          <p:cNvPr id="15" name="图片 14"/>
          <p:cNvPicPr>
            <a:picLocks noChangeAspect="1"/>
          </p:cNvPicPr>
          <p:nvPr/>
        </p:nvPicPr>
        <p:blipFill>
          <a:blip r:embed="rId4"/>
          <a:stretch>
            <a:fillRect/>
          </a:stretch>
        </p:blipFill>
        <p:spPr>
          <a:xfrm>
            <a:off x="6378361" y="1355157"/>
            <a:ext cx="5135060" cy="1038837"/>
          </a:xfrm>
          <a:prstGeom prst="rect">
            <a:avLst/>
          </a:prstGeom>
        </p:spPr>
      </p:pic>
      <p:pic>
        <p:nvPicPr>
          <p:cNvPr id="17" name="图片 16"/>
          <p:cNvPicPr>
            <a:picLocks noChangeAspect="1"/>
          </p:cNvPicPr>
          <p:nvPr/>
        </p:nvPicPr>
        <p:blipFill rotWithShape="1">
          <a:blip r:embed="rId5"/>
          <a:srcRect r="1472"/>
          <a:stretch>
            <a:fillRect/>
          </a:stretch>
        </p:blipFill>
        <p:spPr>
          <a:xfrm>
            <a:off x="6378361" y="3089995"/>
            <a:ext cx="5250807" cy="3224189"/>
          </a:xfrm>
          <a:prstGeom prst="rect">
            <a:avLst/>
          </a:prstGeom>
        </p:spPr>
      </p:pic>
      <p:pic>
        <p:nvPicPr>
          <p:cNvPr id="19" name="图片 18"/>
          <p:cNvPicPr>
            <a:picLocks noChangeAspect="1"/>
          </p:cNvPicPr>
          <p:nvPr/>
        </p:nvPicPr>
        <p:blipFill>
          <a:blip r:embed="rId6"/>
          <a:stretch>
            <a:fillRect/>
          </a:stretch>
        </p:blipFill>
        <p:spPr>
          <a:xfrm>
            <a:off x="748257" y="3030849"/>
            <a:ext cx="5378649" cy="3275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1225343" y="1714570"/>
            <a:ext cx="9431066" cy="1619476"/>
          </a:xfrm>
          <a:prstGeom prst="rect">
            <a:avLst/>
          </a:prstGeom>
        </p:spPr>
      </p:pic>
      <p:sp>
        <p:nvSpPr>
          <p:cNvPr id="12" name="文本框 37"/>
          <p:cNvSpPr txBox="1"/>
          <p:nvPr/>
        </p:nvSpPr>
        <p:spPr>
          <a:xfrm>
            <a:off x="748258" y="1029825"/>
            <a:ext cx="4061992"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一、高等教育入学率模型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20" name="图片 19"/>
          <p:cNvPicPr>
            <a:picLocks noChangeAspect="1"/>
          </p:cNvPicPr>
          <p:nvPr/>
        </p:nvPicPr>
        <p:blipFill>
          <a:blip r:embed="rId2"/>
          <a:stretch>
            <a:fillRect/>
          </a:stretch>
        </p:blipFill>
        <p:spPr>
          <a:xfrm>
            <a:off x="1133476" y="1973242"/>
            <a:ext cx="8716591" cy="971686"/>
          </a:xfrm>
          <a:prstGeom prst="rect">
            <a:avLst/>
          </a:prstGeom>
        </p:spPr>
      </p:pic>
      <p:pic>
        <p:nvPicPr>
          <p:cNvPr id="24" name="图片 23"/>
          <p:cNvPicPr>
            <a:picLocks noChangeAspect="1"/>
          </p:cNvPicPr>
          <p:nvPr/>
        </p:nvPicPr>
        <p:blipFill rotWithShape="1">
          <a:blip r:embed="rId3"/>
          <a:srcRect t="1625"/>
          <a:stretch>
            <a:fillRect/>
          </a:stretch>
        </p:blipFill>
        <p:spPr>
          <a:xfrm>
            <a:off x="2370340" y="3519625"/>
            <a:ext cx="6234841" cy="2889400"/>
          </a:xfrm>
          <a:prstGeom prst="rect">
            <a:avLst/>
          </a:prstGeom>
        </p:spPr>
      </p:pic>
      <p:pic>
        <p:nvPicPr>
          <p:cNvPr id="26" name="图片 25"/>
          <p:cNvPicPr>
            <a:picLocks noChangeAspect="1"/>
          </p:cNvPicPr>
          <p:nvPr/>
        </p:nvPicPr>
        <p:blipFill>
          <a:blip r:embed="rId4"/>
          <a:stretch>
            <a:fillRect/>
          </a:stretch>
        </p:blipFill>
        <p:spPr>
          <a:xfrm>
            <a:off x="1899822" y="3627063"/>
            <a:ext cx="7485077" cy="2674524"/>
          </a:xfrm>
          <a:prstGeom prst="rect">
            <a:avLst/>
          </a:prstGeom>
        </p:spPr>
      </p:pic>
      <p:sp>
        <p:nvSpPr>
          <p:cNvPr id="27" name="椭圆 26"/>
          <p:cNvSpPr/>
          <p:nvPr/>
        </p:nvSpPr>
        <p:spPr>
          <a:xfrm>
            <a:off x="3787814" y="6106067"/>
            <a:ext cx="674703" cy="237785"/>
          </a:xfrm>
          <a:prstGeom prst="ellipse">
            <a:avLst/>
          </a:prstGeom>
          <a:noFill/>
          <a:ln w="19050">
            <a:solidFill>
              <a:srgbClr val="FB5D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1804524" y="1801705"/>
            <a:ext cx="8177924" cy="1783156"/>
          </a:xfrm>
          <a:prstGeom prst="rect">
            <a:avLst/>
          </a:prstGeom>
        </p:spPr>
      </p:pic>
      <p:pic>
        <p:nvPicPr>
          <p:cNvPr id="32" name="图片 31"/>
          <p:cNvPicPr>
            <a:picLocks noChangeAspect="1"/>
          </p:cNvPicPr>
          <p:nvPr/>
        </p:nvPicPr>
        <p:blipFill>
          <a:blip r:embed="rId6"/>
          <a:stretch>
            <a:fillRect/>
          </a:stretch>
        </p:blipFill>
        <p:spPr>
          <a:xfrm>
            <a:off x="1875545" y="4724162"/>
            <a:ext cx="1352739" cy="323895"/>
          </a:xfrm>
          <a:prstGeom prst="rect">
            <a:avLst/>
          </a:prstGeom>
        </p:spPr>
      </p:pic>
      <p:pic>
        <p:nvPicPr>
          <p:cNvPr id="33" name="图片 32"/>
          <p:cNvPicPr>
            <a:picLocks noChangeAspect="1"/>
          </p:cNvPicPr>
          <p:nvPr/>
        </p:nvPicPr>
        <p:blipFill rotWithShape="1">
          <a:blip r:embed="rId7"/>
          <a:srcRect t="3490" r="1054" b="9853"/>
          <a:stretch>
            <a:fillRect/>
          </a:stretch>
        </p:blipFill>
        <p:spPr>
          <a:xfrm>
            <a:off x="4065973" y="3857576"/>
            <a:ext cx="5411226" cy="2486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204*250"/>
  <p:tag name="TABLE_ENDDRAG_RECT" val="144*150*204*25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0830110146"/>
  <p:tag name="MH_LIBRARY" val="CONTENTS"/>
  <p:tag name="MH_TYPE" val="OTHERS"/>
  <p:tag name="ID" val="553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146"/>
  <p:tag name="MH_LIBRARY" val="CONTENTS"/>
  <p:tag name="MH_TYPE" val="OTHERS"/>
  <p:tag name="ID" val="553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391*108"/>
  <p:tag name="TABLE_ENDDRAG_RECT" val="48*168*391*108"/>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7810</Words>
  <Application>WPS 表格</Application>
  <PresentationFormat>宽屏</PresentationFormat>
  <Paragraphs>545</Paragraphs>
  <Slides>42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42</vt:i4>
      </vt:variant>
    </vt:vector>
  </HeadingPairs>
  <TitlesOfParts>
    <vt:vector size="60" baseType="lpstr">
      <vt:lpstr>Arial</vt:lpstr>
      <vt:lpstr>宋体</vt:lpstr>
      <vt:lpstr>Wingdings</vt:lpstr>
      <vt:lpstr>汉仪雅酷黑 75W</vt:lpstr>
      <vt:lpstr>黑体</vt:lpstr>
      <vt:lpstr>汉仪中黑KW</vt:lpstr>
      <vt:lpstr>汉仪旗黑-55简</vt:lpstr>
      <vt:lpstr>微软雅黑</vt:lpstr>
      <vt:lpstr>宋体</vt:lpstr>
      <vt:lpstr>汉仪书宋二KW</vt:lpstr>
      <vt:lpstr>微软雅黑</vt:lpstr>
      <vt:lpstr>Arial Unicode MS</vt:lpstr>
      <vt:lpstr>Calibri</vt:lpstr>
      <vt:lpstr>黑体</vt:lpstr>
      <vt:lpstr>等线</vt:lpstr>
      <vt:lpstr>汉仪中等线KW</vt:lpstr>
      <vt:lpstr>汉仪旗黑-55简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DAISY CHU</cp:lastModifiedBy>
  <cp:revision>2</cp:revision>
  <dcterms:created xsi:type="dcterms:W3CDTF">2024-01-01T08:54:07Z</dcterms:created>
  <dcterms:modified xsi:type="dcterms:W3CDTF">2024-01-01T08:54:07Z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A4413E7D5A1CAF8CE92F9065812294F9_41</vt:lpwstr>
  </property>
  <property fmtid="{D5CDD505-2E9C-101B-9397-08002B2CF9AE}" pid="3" name="KSOProductBuildVer">
    <vt:lpwstr>2052-6.4.0.8550</vt:lpwstr>
  </property>
  <property fmtid="{D5CDD505-2E9C-101B-9397-08002B2CF9AE}" pid="4" name="KSOTemplateUUID">
    <vt:lpwstr>v1.0_mb_1WVZOyJ2ZCrnViNzYCh9LQ==</vt:lpwstr>
  </property>
</Properties>
</file>